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327" r:id="rId3"/>
    <p:sldId id="325" r:id="rId4"/>
    <p:sldId id="324" r:id="rId5"/>
    <p:sldId id="258" r:id="rId6"/>
    <p:sldId id="314" r:id="rId7"/>
    <p:sldId id="257" r:id="rId8"/>
    <p:sldId id="328" r:id="rId9"/>
    <p:sldId id="330" r:id="rId10"/>
    <p:sldId id="297" r:id="rId11"/>
    <p:sldId id="393" r:id="rId12"/>
    <p:sldId id="329" r:id="rId13"/>
    <p:sldId id="394" r:id="rId14"/>
    <p:sldId id="395" r:id="rId15"/>
    <p:sldId id="269" r:id="rId16"/>
    <p:sldId id="259" r:id="rId17"/>
    <p:sldId id="270" r:id="rId18"/>
    <p:sldId id="276" r:id="rId19"/>
    <p:sldId id="332" r:id="rId20"/>
    <p:sldId id="341" r:id="rId21"/>
    <p:sldId id="397" r:id="rId22"/>
    <p:sldId id="296" r:id="rId23"/>
    <p:sldId id="289" r:id="rId24"/>
    <p:sldId id="288" r:id="rId25"/>
    <p:sldId id="398" r:id="rId26"/>
    <p:sldId id="399" r:id="rId27"/>
    <p:sldId id="401" r:id="rId28"/>
    <p:sldId id="400" r:id="rId29"/>
    <p:sldId id="392" r:id="rId30"/>
    <p:sldId id="402" r:id="rId31"/>
    <p:sldId id="420" r:id="rId32"/>
    <p:sldId id="422" r:id="rId33"/>
    <p:sldId id="423" r:id="rId34"/>
    <p:sldId id="372" r:id="rId35"/>
    <p:sldId id="373" r:id="rId36"/>
    <p:sldId id="375" r:id="rId37"/>
    <p:sldId id="267" r:id="rId38"/>
    <p:sldId id="376" r:id="rId39"/>
    <p:sldId id="416" r:id="rId40"/>
    <p:sldId id="417" r:id="rId41"/>
    <p:sldId id="377" r:id="rId42"/>
    <p:sldId id="378" r:id="rId43"/>
    <p:sldId id="379" r:id="rId44"/>
    <p:sldId id="406" r:id="rId45"/>
    <p:sldId id="404" r:id="rId46"/>
    <p:sldId id="407" r:id="rId47"/>
    <p:sldId id="408" r:id="rId48"/>
    <p:sldId id="347" r:id="rId49"/>
    <p:sldId id="381" r:id="rId50"/>
    <p:sldId id="360" r:id="rId51"/>
    <p:sldId id="411" r:id="rId52"/>
    <p:sldId id="414" r:id="rId53"/>
    <p:sldId id="403" r:id="rId54"/>
    <p:sldId id="321" r:id="rId55"/>
    <p:sldId id="298" r:id="rId56"/>
    <p:sldId id="320" r:id="rId57"/>
    <p:sldId id="405" r:id="rId58"/>
    <p:sldId id="323" r:id="rId59"/>
    <p:sldId id="336" r:id="rId60"/>
    <p:sldId id="412" r:id="rId61"/>
    <p:sldId id="339" r:id="rId62"/>
    <p:sldId id="277" r:id="rId63"/>
    <p:sldId id="278" r:id="rId64"/>
    <p:sldId id="279" r:id="rId65"/>
    <p:sldId id="280" r:id="rId66"/>
    <p:sldId id="281" r:id="rId67"/>
    <p:sldId id="415" r:id="rId68"/>
    <p:sldId id="413" r:id="rId69"/>
    <p:sldId id="418" r:id="rId70"/>
    <p:sldId id="410" r:id="rId71"/>
    <p:sldId id="409" r:id="rId72"/>
    <p:sldId id="385" r:id="rId73"/>
    <p:sldId id="386" r:id="rId74"/>
    <p:sldId id="387" r:id="rId75"/>
    <p:sldId id="388" r:id="rId76"/>
    <p:sldId id="284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2"/>
    <p:restoredTop sz="84014"/>
  </p:normalViewPr>
  <p:slideViewPr>
    <p:cSldViewPr snapToGrid="0" snapToObjects="1">
      <p:cViewPr varScale="1">
        <p:scale>
          <a:sx n="87" d="100"/>
          <a:sy n="87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5371B8-39C0-42FE-B0CC-FDA86AAC4E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18F5B23-EAF4-4AD1-BB3F-D787B75CF0C2}">
      <dgm:prSet/>
      <dgm:spPr/>
      <dgm:t>
        <a:bodyPr/>
        <a:lstStyle/>
        <a:p>
          <a:r>
            <a:rPr lang="en-GB" b="0" i="0" dirty="0">
              <a:latin typeface="Helvetica Neue Light" panose="02000403000000020004" pitchFamily="2" charset="0"/>
              <a:ea typeface="Helvetica Neue Light" panose="02000403000000020004" pitchFamily="2" charset="0"/>
            </a:rPr>
            <a:t>Applied PANDA summaries – all you </a:t>
          </a:r>
          <a:r>
            <a:rPr lang="en-GB" b="0" i="0" u="sng" dirty="0">
              <a:latin typeface="Helvetica Neue Light" panose="02000403000000020004" pitchFamily="2" charset="0"/>
              <a:ea typeface="Helvetica Neue Light" panose="02000403000000020004" pitchFamily="2" charset="0"/>
            </a:rPr>
            <a:t>need</a:t>
          </a:r>
          <a:endParaRPr lang="en-US" b="0" i="0" u="sng" dirty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54F90358-04A7-4160-BAB1-1F6F5A2683DF}" type="parTrans" cxnId="{C25FC64C-84E4-4F49-B030-57B513388108}">
      <dgm:prSet/>
      <dgm:spPr/>
      <dgm:t>
        <a:bodyPr/>
        <a:lstStyle/>
        <a:p>
          <a:endParaRPr lang="en-US"/>
        </a:p>
      </dgm:t>
    </dgm:pt>
    <dgm:pt modelId="{61EB1F3C-0837-4857-985B-C5A6FB141C6E}" type="sibTrans" cxnId="{C25FC64C-84E4-4F49-B030-57B513388108}">
      <dgm:prSet/>
      <dgm:spPr/>
      <dgm:t>
        <a:bodyPr/>
        <a:lstStyle/>
        <a:p>
          <a:endParaRPr lang="en-US"/>
        </a:p>
      </dgm:t>
    </dgm:pt>
    <dgm:pt modelId="{1A7BCC2E-3F3F-4B56-9701-CD591731142A}">
      <dgm:prSet/>
      <dgm:spPr/>
      <dgm:t>
        <a:bodyPr/>
        <a:lstStyle/>
        <a:p>
          <a:r>
            <a:rPr lang="en-GB" b="0" i="0">
              <a:latin typeface="Helvetica Neue Light" panose="02000403000000020004" pitchFamily="2" charset="0"/>
              <a:ea typeface="Helvetica Neue Light" panose="02000403000000020004" pitchFamily="2" charset="0"/>
            </a:rPr>
            <a:t>Capacity building </a:t>
          </a:r>
          <a:endParaRPr lang="en-US" b="0" i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D9F0C943-2708-477A-A2AB-BBAE4A9B0D65}" type="parTrans" cxnId="{57E27B08-2B9D-4AB3-8CCA-77DD28C53FF9}">
      <dgm:prSet/>
      <dgm:spPr/>
      <dgm:t>
        <a:bodyPr/>
        <a:lstStyle/>
        <a:p>
          <a:endParaRPr lang="en-US"/>
        </a:p>
      </dgm:t>
    </dgm:pt>
    <dgm:pt modelId="{80966A41-D157-43A2-BA7E-B5ECB24D09E8}" type="sibTrans" cxnId="{57E27B08-2B9D-4AB3-8CCA-77DD28C53FF9}">
      <dgm:prSet/>
      <dgm:spPr/>
      <dgm:t>
        <a:bodyPr/>
        <a:lstStyle/>
        <a:p>
          <a:endParaRPr lang="en-US"/>
        </a:p>
      </dgm:t>
    </dgm:pt>
    <dgm:pt modelId="{F3ED4FF3-EB95-4F12-895B-5AD7EC5CB775}">
      <dgm:prSet/>
      <dgm:spPr/>
      <dgm:t>
        <a:bodyPr/>
        <a:lstStyle/>
        <a:p>
          <a:r>
            <a:rPr lang="en-GB" b="0" i="0" dirty="0">
              <a:latin typeface="Helvetica Neue Light" panose="02000403000000020004" pitchFamily="2" charset="0"/>
              <a:ea typeface="Helvetica Neue Light" panose="02000403000000020004" pitchFamily="2" charset="0"/>
            </a:rPr>
            <a:t>Stops for discussion</a:t>
          </a:r>
          <a:endParaRPr lang="en-US" b="0" i="0" dirty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C2C55E77-3D4B-40FA-A844-ED09CF2BAA4E}" type="parTrans" cxnId="{A94056C8-4E95-44FD-A05F-65D7830127DD}">
      <dgm:prSet/>
      <dgm:spPr/>
      <dgm:t>
        <a:bodyPr/>
        <a:lstStyle/>
        <a:p>
          <a:endParaRPr lang="en-US"/>
        </a:p>
      </dgm:t>
    </dgm:pt>
    <dgm:pt modelId="{88D8AC28-1B8E-49DC-BAE9-8C944146A911}" type="sibTrans" cxnId="{A94056C8-4E95-44FD-A05F-65D7830127DD}">
      <dgm:prSet/>
      <dgm:spPr/>
      <dgm:t>
        <a:bodyPr/>
        <a:lstStyle/>
        <a:p>
          <a:endParaRPr lang="en-US"/>
        </a:p>
      </dgm:t>
    </dgm:pt>
    <dgm:pt modelId="{C40E8224-86A5-4C81-B7B7-4B65E704DF99}">
      <dgm:prSet/>
      <dgm:spPr/>
      <dgm:t>
        <a:bodyPr/>
        <a:lstStyle/>
        <a:p>
          <a:r>
            <a:rPr lang="en-GB" b="0" i="0" dirty="0">
              <a:latin typeface="Helvetica Neue Light" panose="02000403000000020004" pitchFamily="2" charset="0"/>
              <a:ea typeface="Helvetica Neue Light" panose="02000403000000020004" pitchFamily="2" charset="0"/>
            </a:rPr>
            <a:t>Slides shared</a:t>
          </a:r>
          <a:endParaRPr lang="en-US" b="0" i="0" dirty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717959AF-14CF-411C-9EAD-F2E3FEDB1309}" type="parTrans" cxnId="{AD2DC0F9-8D60-4C56-A0D6-69FF735149DB}">
      <dgm:prSet/>
      <dgm:spPr/>
      <dgm:t>
        <a:bodyPr/>
        <a:lstStyle/>
        <a:p>
          <a:endParaRPr lang="en-US"/>
        </a:p>
      </dgm:t>
    </dgm:pt>
    <dgm:pt modelId="{F01E74E6-1F0F-4493-9A02-01000B4D1038}" type="sibTrans" cxnId="{AD2DC0F9-8D60-4C56-A0D6-69FF735149DB}">
      <dgm:prSet/>
      <dgm:spPr/>
      <dgm:t>
        <a:bodyPr/>
        <a:lstStyle/>
        <a:p>
          <a:endParaRPr lang="en-US"/>
        </a:p>
      </dgm:t>
    </dgm:pt>
    <dgm:pt modelId="{B4AE369F-3905-4B0D-BEC2-0F73A18BD0C6}">
      <dgm:prSet/>
      <dgm:spPr/>
      <dgm:t>
        <a:bodyPr/>
        <a:lstStyle/>
        <a:p>
          <a:r>
            <a:rPr lang="en-GB" b="0" i="0">
              <a:latin typeface="Helvetica Neue Light" panose="02000403000000020004" pitchFamily="2" charset="0"/>
              <a:ea typeface="Helvetica Neue Light" panose="02000403000000020004" pitchFamily="2" charset="0"/>
            </a:rPr>
            <a:t>NIHR GSU training platform</a:t>
          </a:r>
          <a:endParaRPr lang="en-US" b="0" i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3DD1A91C-F055-41A9-B197-F0873DBACA09}" type="parTrans" cxnId="{86016409-A4B2-4393-AF6C-B337AB8A6515}">
      <dgm:prSet/>
      <dgm:spPr/>
      <dgm:t>
        <a:bodyPr/>
        <a:lstStyle/>
        <a:p>
          <a:endParaRPr lang="en-US"/>
        </a:p>
      </dgm:t>
    </dgm:pt>
    <dgm:pt modelId="{5E5B07D2-BD48-48C5-9910-33ED9A4FC074}" type="sibTrans" cxnId="{86016409-A4B2-4393-AF6C-B337AB8A6515}">
      <dgm:prSet/>
      <dgm:spPr/>
      <dgm:t>
        <a:bodyPr/>
        <a:lstStyle/>
        <a:p>
          <a:endParaRPr lang="en-US"/>
        </a:p>
      </dgm:t>
    </dgm:pt>
    <dgm:pt modelId="{85A055C9-90CA-4A0B-8C3B-9476285DE7CF}" type="pres">
      <dgm:prSet presAssocID="{885371B8-39C0-42FE-B0CC-FDA86AAC4EBA}" presName="root" presStyleCnt="0">
        <dgm:presLayoutVars>
          <dgm:dir/>
          <dgm:resizeHandles val="exact"/>
        </dgm:presLayoutVars>
      </dgm:prSet>
      <dgm:spPr/>
    </dgm:pt>
    <dgm:pt modelId="{FEF914F4-5E7C-42DC-AB10-4807C8FF6359}" type="pres">
      <dgm:prSet presAssocID="{A18F5B23-EAF4-4AD1-BB3F-D787B75CF0C2}" presName="compNode" presStyleCnt="0"/>
      <dgm:spPr/>
    </dgm:pt>
    <dgm:pt modelId="{3DF6B1CE-77F6-4857-A5B7-DDFC7776CDAB}" type="pres">
      <dgm:prSet presAssocID="{A18F5B23-EAF4-4AD1-BB3F-D787B75CF0C2}" presName="bgRect" presStyleLbl="bgShp" presStyleIdx="0" presStyleCnt="5"/>
      <dgm:spPr/>
    </dgm:pt>
    <dgm:pt modelId="{7ED4396A-B6EB-4562-BE78-DA771AB48CED}" type="pres">
      <dgm:prSet presAssocID="{A18F5B23-EAF4-4AD1-BB3F-D787B75CF0C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nda"/>
        </a:ext>
      </dgm:extLst>
    </dgm:pt>
    <dgm:pt modelId="{D4976AC5-4628-4AA8-9C1C-915BBBB642A3}" type="pres">
      <dgm:prSet presAssocID="{A18F5B23-EAF4-4AD1-BB3F-D787B75CF0C2}" presName="spaceRect" presStyleCnt="0"/>
      <dgm:spPr/>
    </dgm:pt>
    <dgm:pt modelId="{CECF31AC-499A-4E46-A5FD-8F7AD3041186}" type="pres">
      <dgm:prSet presAssocID="{A18F5B23-EAF4-4AD1-BB3F-D787B75CF0C2}" presName="parTx" presStyleLbl="revTx" presStyleIdx="0" presStyleCnt="5">
        <dgm:presLayoutVars>
          <dgm:chMax val="0"/>
          <dgm:chPref val="0"/>
        </dgm:presLayoutVars>
      </dgm:prSet>
      <dgm:spPr/>
    </dgm:pt>
    <dgm:pt modelId="{DAA41D17-E9C1-4436-A03D-F376C7E78853}" type="pres">
      <dgm:prSet presAssocID="{61EB1F3C-0837-4857-985B-C5A6FB141C6E}" presName="sibTrans" presStyleCnt="0"/>
      <dgm:spPr/>
    </dgm:pt>
    <dgm:pt modelId="{6B0225C0-32F1-4BF1-90EB-8F99D3D64589}" type="pres">
      <dgm:prSet presAssocID="{1A7BCC2E-3F3F-4B56-9701-CD591731142A}" presName="compNode" presStyleCnt="0"/>
      <dgm:spPr/>
    </dgm:pt>
    <dgm:pt modelId="{B5FDCAAF-0401-4BA2-A0F4-E781103A3EBE}" type="pres">
      <dgm:prSet presAssocID="{1A7BCC2E-3F3F-4B56-9701-CD591731142A}" presName="bgRect" presStyleLbl="bgShp" presStyleIdx="1" presStyleCnt="5"/>
      <dgm:spPr/>
    </dgm:pt>
    <dgm:pt modelId="{467DAC48-AAB6-410F-9313-A1AA5B504C9B}" type="pres">
      <dgm:prSet presAssocID="{1A7BCC2E-3F3F-4B56-9701-CD591731142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7B9D838B-64B6-41FE-9CDE-06B5E9A99395}" type="pres">
      <dgm:prSet presAssocID="{1A7BCC2E-3F3F-4B56-9701-CD591731142A}" presName="spaceRect" presStyleCnt="0"/>
      <dgm:spPr/>
    </dgm:pt>
    <dgm:pt modelId="{DAFDBDD2-81B6-47F1-915B-34903C98A9DF}" type="pres">
      <dgm:prSet presAssocID="{1A7BCC2E-3F3F-4B56-9701-CD591731142A}" presName="parTx" presStyleLbl="revTx" presStyleIdx="1" presStyleCnt="5">
        <dgm:presLayoutVars>
          <dgm:chMax val="0"/>
          <dgm:chPref val="0"/>
        </dgm:presLayoutVars>
      </dgm:prSet>
      <dgm:spPr/>
    </dgm:pt>
    <dgm:pt modelId="{CC28B5D9-432D-4FEE-9254-99A99F46A3F2}" type="pres">
      <dgm:prSet presAssocID="{80966A41-D157-43A2-BA7E-B5ECB24D09E8}" presName="sibTrans" presStyleCnt="0"/>
      <dgm:spPr/>
    </dgm:pt>
    <dgm:pt modelId="{DF29DD35-8EB6-4C4E-8DA7-46334CC18954}" type="pres">
      <dgm:prSet presAssocID="{F3ED4FF3-EB95-4F12-895B-5AD7EC5CB775}" presName="compNode" presStyleCnt="0"/>
      <dgm:spPr/>
    </dgm:pt>
    <dgm:pt modelId="{0F853C03-EC00-4463-9151-D34E9C022818}" type="pres">
      <dgm:prSet presAssocID="{F3ED4FF3-EB95-4F12-895B-5AD7EC5CB775}" presName="bgRect" presStyleLbl="bgShp" presStyleIdx="2" presStyleCnt="5"/>
      <dgm:spPr/>
    </dgm:pt>
    <dgm:pt modelId="{D1A993A5-D241-463D-8782-65C34FAE6AFF}" type="pres">
      <dgm:prSet presAssocID="{F3ED4FF3-EB95-4F12-895B-5AD7EC5CB77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6FECA32E-A9B3-4EE3-8F03-4035EA021B94}" type="pres">
      <dgm:prSet presAssocID="{F3ED4FF3-EB95-4F12-895B-5AD7EC5CB775}" presName="spaceRect" presStyleCnt="0"/>
      <dgm:spPr/>
    </dgm:pt>
    <dgm:pt modelId="{417E0860-E4E5-420A-8FF6-580E31748094}" type="pres">
      <dgm:prSet presAssocID="{F3ED4FF3-EB95-4F12-895B-5AD7EC5CB775}" presName="parTx" presStyleLbl="revTx" presStyleIdx="2" presStyleCnt="5">
        <dgm:presLayoutVars>
          <dgm:chMax val="0"/>
          <dgm:chPref val="0"/>
        </dgm:presLayoutVars>
      </dgm:prSet>
      <dgm:spPr/>
    </dgm:pt>
    <dgm:pt modelId="{29A2FDB7-FB68-47BA-A041-2211EAF0EA3C}" type="pres">
      <dgm:prSet presAssocID="{88D8AC28-1B8E-49DC-BAE9-8C944146A911}" presName="sibTrans" presStyleCnt="0"/>
      <dgm:spPr/>
    </dgm:pt>
    <dgm:pt modelId="{B2C8BE52-27E4-4776-B653-8E4F3E4319FD}" type="pres">
      <dgm:prSet presAssocID="{C40E8224-86A5-4C81-B7B7-4B65E704DF99}" presName="compNode" presStyleCnt="0"/>
      <dgm:spPr/>
    </dgm:pt>
    <dgm:pt modelId="{B22004CC-26D9-41C4-936D-CF2FC8FB029C}" type="pres">
      <dgm:prSet presAssocID="{C40E8224-86A5-4C81-B7B7-4B65E704DF99}" presName="bgRect" presStyleLbl="bgShp" presStyleIdx="3" presStyleCnt="5"/>
      <dgm:spPr/>
    </dgm:pt>
    <dgm:pt modelId="{DC44AEE6-8735-44CE-A325-971170C0E3DE}" type="pres">
      <dgm:prSet presAssocID="{C40E8224-86A5-4C81-B7B7-4B65E704DF9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4F3E7CDA-2C4A-4090-9A77-557D098C51A4}" type="pres">
      <dgm:prSet presAssocID="{C40E8224-86A5-4C81-B7B7-4B65E704DF99}" presName="spaceRect" presStyleCnt="0"/>
      <dgm:spPr/>
    </dgm:pt>
    <dgm:pt modelId="{380F5293-2D44-452A-890C-E160CF413C8C}" type="pres">
      <dgm:prSet presAssocID="{C40E8224-86A5-4C81-B7B7-4B65E704DF99}" presName="parTx" presStyleLbl="revTx" presStyleIdx="3" presStyleCnt="5">
        <dgm:presLayoutVars>
          <dgm:chMax val="0"/>
          <dgm:chPref val="0"/>
        </dgm:presLayoutVars>
      </dgm:prSet>
      <dgm:spPr/>
    </dgm:pt>
    <dgm:pt modelId="{72FFA83A-8BB0-4EDB-966E-0411F41D8FF0}" type="pres">
      <dgm:prSet presAssocID="{F01E74E6-1F0F-4493-9A02-01000B4D1038}" presName="sibTrans" presStyleCnt="0"/>
      <dgm:spPr/>
    </dgm:pt>
    <dgm:pt modelId="{52DC2998-C48F-4E8F-BF1A-AE1667CEF4EE}" type="pres">
      <dgm:prSet presAssocID="{B4AE369F-3905-4B0D-BEC2-0F73A18BD0C6}" presName="compNode" presStyleCnt="0"/>
      <dgm:spPr/>
    </dgm:pt>
    <dgm:pt modelId="{C4C6A637-2E49-4C1D-84E5-8169FF4356E7}" type="pres">
      <dgm:prSet presAssocID="{B4AE369F-3905-4B0D-BEC2-0F73A18BD0C6}" presName="bgRect" presStyleLbl="bgShp" presStyleIdx="4" presStyleCnt="5"/>
      <dgm:spPr/>
    </dgm:pt>
    <dgm:pt modelId="{918C7937-61DC-446F-BD09-07462BF91699}" type="pres">
      <dgm:prSet presAssocID="{B4AE369F-3905-4B0D-BEC2-0F73A18BD0C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DAE3448A-DB6C-4689-99D3-03310D809966}" type="pres">
      <dgm:prSet presAssocID="{B4AE369F-3905-4B0D-BEC2-0F73A18BD0C6}" presName="spaceRect" presStyleCnt="0"/>
      <dgm:spPr/>
    </dgm:pt>
    <dgm:pt modelId="{F1AEA4E2-2709-4037-B890-769DF1826619}" type="pres">
      <dgm:prSet presAssocID="{B4AE369F-3905-4B0D-BEC2-0F73A18BD0C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7E27B08-2B9D-4AB3-8CCA-77DD28C53FF9}" srcId="{885371B8-39C0-42FE-B0CC-FDA86AAC4EBA}" destId="{1A7BCC2E-3F3F-4B56-9701-CD591731142A}" srcOrd="1" destOrd="0" parTransId="{D9F0C943-2708-477A-A2AB-BBAE4A9B0D65}" sibTransId="{80966A41-D157-43A2-BA7E-B5ECB24D09E8}"/>
    <dgm:cxn modelId="{86016409-A4B2-4393-AF6C-B337AB8A6515}" srcId="{885371B8-39C0-42FE-B0CC-FDA86AAC4EBA}" destId="{B4AE369F-3905-4B0D-BEC2-0F73A18BD0C6}" srcOrd="4" destOrd="0" parTransId="{3DD1A91C-F055-41A9-B197-F0873DBACA09}" sibTransId="{5E5B07D2-BD48-48C5-9910-33ED9A4FC074}"/>
    <dgm:cxn modelId="{5FD52626-C3CC-4A84-864A-951ED4866165}" type="presOf" srcId="{F3ED4FF3-EB95-4F12-895B-5AD7EC5CB775}" destId="{417E0860-E4E5-420A-8FF6-580E31748094}" srcOrd="0" destOrd="0" presId="urn:microsoft.com/office/officeart/2018/2/layout/IconVerticalSolidList"/>
    <dgm:cxn modelId="{C8B49B68-C95E-4875-AAA0-5E1396BAD3F6}" type="presOf" srcId="{B4AE369F-3905-4B0D-BEC2-0F73A18BD0C6}" destId="{F1AEA4E2-2709-4037-B890-769DF1826619}" srcOrd="0" destOrd="0" presId="urn:microsoft.com/office/officeart/2018/2/layout/IconVerticalSolidList"/>
    <dgm:cxn modelId="{C25FC64C-84E4-4F49-B030-57B513388108}" srcId="{885371B8-39C0-42FE-B0CC-FDA86AAC4EBA}" destId="{A18F5B23-EAF4-4AD1-BB3F-D787B75CF0C2}" srcOrd="0" destOrd="0" parTransId="{54F90358-04A7-4160-BAB1-1F6F5A2683DF}" sibTransId="{61EB1F3C-0837-4857-985B-C5A6FB141C6E}"/>
    <dgm:cxn modelId="{CC40DB51-9A8A-4B41-B57F-73A15FFE8183}" type="presOf" srcId="{A18F5B23-EAF4-4AD1-BB3F-D787B75CF0C2}" destId="{CECF31AC-499A-4E46-A5FD-8F7AD3041186}" srcOrd="0" destOrd="0" presId="urn:microsoft.com/office/officeart/2018/2/layout/IconVerticalSolidList"/>
    <dgm:cxn modelId="{10D1907D-EFCA-405B-AC66-37A3EE045DEA}" type="presOf" srcId="{C40E8224-86A5-4C81-B7B7-4B65E704DF99}" destId="{380F5293-2D44-452A-890C-E160CF413C8C}" srcOrd="0" destOrd="0" presId="urn:microsoft.com/office/officeart/2018/2/layout/IconVerticalSolidList"/>
    <dgm:cxn modelId="{507441B9-C1C1-4432-A5E3-909687D33896}" type="presOf" srcId="{885371B8-39C0-42FE-B0CC-FDA86AAC4EBA}" destId="{85A055C9-90CA-4A0B-8C3B-9476285DE7CF}" srcOrd="0" destOrd="0" presId="urn:microsoft.com/office/officeart/2018/2/layout/IconVerticalSolidList"/>
    <dgm:cxn modelId="{A94056C8-4E95-44FD-A05F-65D7830127DD}" srcId="{885371B8-39C0-42FE-B0CC-FDA86AAC4EBA}" destId="{F3ED4FF3-EB95-4F12-895B-5AD7EC5CB775}" srcOrd="2" destOrd="0" parTransId="{C2C55E77-3D4B-40FA-A844-ED09CF2BAA4E}" sibTransId="{88D8AC28-1B8E-49DC-BAE9-8C944146A911}"/>
    <dgm:cxn modelId="{AC8466D6-825A-45F4-90C2-144A1F59C111}" type="presOf" srcId="{1A7BCC2E-3F3F-4B56-9701-CD591731142A}" destId="{DAFDBDD2-81B6-47F1-915B-34903C98A9DF}" srcOrd="0" destOrd="0" presId="urn:microsoft.com/office/officeart/2018/2/layout/IconVerticalSolidList"/>
    <dgm:cxn modelId="{AD2DC0F9-8D60-4C56-A0D6-69FF735149DB}" srcId="{885371B8-39C0-42FE-B0CC-FDA86AAC4EBA}" destId="{C40E8224-86A5-4C81-B7B7-4B65E704DF99}" srcOrd="3" destOrd="0" parTransId="{717959AF-14CF-411C-9EAD-F2E3FEDB1309}" sibTransId="{F01E74E6-1F0F-4493-9A02-01000B4D1038}"/>
    <dgm:cxn modelId="{D09990F9-B405-4FCE-878B-E05E3BD0610B}" type="presParOf" srcId="{85A055C9-90CA-4A0B-8C3B-9476285DE7CF}" destId="{FEF914F4-5E7C-42DC-AB10-4807C8FF6359}" srcOrd="0" destOrd="0" presId="urn:microsoft.com/office/officeart/2018/2/layout/IconVerticalSolidList"/>
    <dgm:cxn modelId="{6E34FDB1-7BE3-4ABE-89D4-4E2E3848674A}" type="presParOf" srcId="{FEF914F4-5E7C-42DC-AB10-4807C8FF6359}" destId="{3DF6B1CE-77F6-4857-A5B7-DDFC7776CDAB}" srcOrd="0" destOrd="0" presId="urn:microsoft.com/office/officeart/2018/2/layout/IconVerticalSolidList"/>
    <dgm:cxn modelId="{2E474D20-36F7-4EEA-A90F-8FE02F959304}" type="presParOf" srcId="{FEF914F4-5E7C-42DC-AB10-4807C8FF6359}" destId="{7ED4396A-B6EB-4562-BE78-DA771AB48CED}" srcOrd="1" destOrd="0" presId="urn:microsoft.com/office/officeart/2018/2/layout/IconVerticalSolidList"/>
    <dgm:cxn modelId="{9E3F49A8-DC61-4BA2-9559-B91E36E5397A}" type="presParOf" srcId="{FEF914F4-5E7C-42DC-AB10-4807C8FF6359}" destId="{D4976AC5-4628-4AA8-9C1C-915BBBB642A3}" srcOrd="2" destOrd="0" presId="urn:microsoft.com/office/officeart/2018/2/layout/IconVerticalSolidList"/>
    <dgm:cxn modelId="{CD61C576-01E6-455A-B4CE-081C5DD049E1}" type="presParOf" srcId="{FEF914F4-5E7C-42DC-AB10-4807C8FF6359}" destId="{CECF31AC-499A-4E46-A5FD-8F7AD3041186}" srcOrd="3" destOrd="0" presId="urn:microsoft.com/office/officeart/2018/2/layout/IconVerticalSolidList"/>
    <dgm:cxn modelId="{DDBC935A-A4E2-49F8-BBB7-A7C50B05E1E5}" type="presParOf" srcId="{85A055C9-90CA-4A0B-8C3B-9476285DE7CF}" destId="{DAA41D17-E9C1-4436-A03D-F376C7E78853}" srcOrd="1" destOrd="0" presId="urn:microsoft.com/office/officeart/2018/2/layout/IconVerticalSolidList"/>
    <dgm:cxn modelId="{ABE52774-45D1-446F-9BB1-7CE06EFDEE15}" type="presParOf" srcId="{85A055C9-90CA-4A0B-8C3B-9476285DE7CF}" destId="{6B0225C0-32F1-4BF1-90EB-8F99D3D64589}" srcOrd="2" destOrd="0" presId="urn:microsoft.com/office/officeart/2018/2/layout/IconVerticalSolidList"/>
    <dgm:cxn modelId="{D5B552F8-BFF7-466E-A516-9E5CD16E67C4}" type="presParOf" srcId="{6B0225C0-32F1-4BF1-90EB-8F99D3D64589}" destId="{B5FDCAAF-0401-4BA2-A0F4-E781103A3EBE}" srcOrd="0" destOrd="0" presId="urn:microsoft.com/office/officeart/2018/2/layout/IconVerticalSolidList"/>
    <dgm:cxn modelId="{C4E4FB27-6CA2-448A-A195-2EFA4B1924D9}" type="presParOf" srcId="{6B0225C0-32F1-4BF1-90EB-8F99D3D64589}" destId="{467DAC48-AAB6-410F-9313-A1AA5B504C9B}" srcOrd="1" destOrd="0" presId="urn:microsoft.com/office/officeart/2018/2/layout/IconVerticalSolidList"/>
    <dgm:cxn modelId="{F6C27454-2750-4DCD-971E-854CC4175178}" type="presParOf" srcId="{6B0225C0-32F1-4BF1-90EB-8F99D3D64589}" destId="{7B9D838B-64B6-41FE-9CDE-06B5E9A99395}" srcOrd="2" destOrd="0" presId="urn:microsoft.com/office/officeart/2018/2/layout/IconVerticalSolidList"/>
    <dgm:cxn modelId="{C5ACD29E-F830-4CEB-BE70-079030A93538}" type="presParOf" srcId="{6B0225C0-32F1-4BF1-90EB-8F99D3D64589}" destId="{DAFDBDD2-81B6-47F1-915B-34903C98A9DF}" srcOrd="3" destOrd="0" presId="urn:microsoft.com/office/officeart/2018/2/layout/IconVerticalSolidList"/>
    <dgm:cxn modelId="{0CA45CDC-2148-43B2-8D6F-BB84526CB1A8}" type="presParOf" srcId="{85A055C9-90CA-4A0B-8C3B-9476285DE7CF}" destId="{CC28B5D9-432D-4FEE-9254-99A99F46A3F2}" srcOrd="3" destOrd="0" presId="urn:microsoft.com/office/officeart/2018/2/layout/IconVerticalSolidList"/>
    <dgm:cxn modelId="{AD5689D0-353F-48DB-A719-466430B7E830}" type="presParOf" srcId="{85A055C9-90CA-4A0B-8C3B-9476285DE7CF}" destId="{DF29DD35-8EB6-4C4E-8DA7-46334CC18954}" srcOrd="4" destOrd="0" presId="urn:microsoft.com/office/officeart/2018/2/layout/IconVerticalSolidList"/>
    <dgm:cxn modelId="{AA3B3199-C8C1-4C35-AB42-9883848C2218}" type="presParOf" srcId="{DF29DD35-8EB6-4C4E-8DA7-46334CC18954}" destId="{0F853C03-EC00-4463-9151-D34E9C022818}" srcOrd="0" destOrd="0" presId="urn:microsoft.com/office/officeart/2018/2/layout/IconVerticalSolidList"/>
    <dgm:cxn modelId="{9226EF90-BE38-4179-A1C9-A270B275B5CA}" type="presParOf" srcId="{DF29DD35-8EB6-4C4E-8DA7-46334CC18954}" destId="{D1A993A5-D241-463D-8782-65C34FAE6AFF}" srcOrd="1" destOrd="0" presId="urn:microsoft.com/office/officeart/2018/2/layout/IconVerticalSolidList"/>
    <dgm:cxn modelId="{CCD25941-DA4D-46B8-B01B-9F078B96AE34}" type="presParOf" srcId="{DF29DD35-8EB6-4C4E-8DA7-46334CC18954}" destId="{6FECA32E-A9B3-4EE3-8F03-4035EA021B94}" srcOrd="2" destOrd="0" presId="urn:microsoft.com/office/officeart/2018/2/layout/IconVerticalSolidList"/>
    <dgm:cxn modelId="{6EB49A07-9077-4C98-BA69-129121369B2F}" type="presParOf" srcId="{DF29DD35-8EB6-4C4E-8DA7-46334CC18954}" destId="{417E0860-E4E5-420A-8FF6-580E31748094}" srcOrd="3" destOrd="0" presId="urn:microsoft.com/office/officeart/2018/2/layout/IconVerticalSolidList"/>
    <dgm:cxn modelId="{27D3B931-0486-4927-9364-66461D187431}" type="presParOf" srcId="{85A055C9-90CA-4A0B-8C3B-9476285DE7CF}" destId="{29A2FDB7-FB68-47BA-A041-2211EAF0EA3C}" srcOrd="5" destOrd="0" presId="urn:microsoft.com/office/officeart/2018/2/layout/IconVerticalSolidList"/>
    <dgm:cxn modelId="{D9059829-E9FF-4580-AA8A-9CE5EA06FE4C}" type="presParOf" srcId="{85A055C9-90CA-4A0B-8C3B-9476285DE7CF}" destId="{B2C8BE52-27E4-4776-B653-8E4F3E4319FD}" srcOrd="6" destOrd="0" presId="urn:microsoft.com/office/officeart/2018/2/layout/IconVerticalSolidList"/>
    <dgm:cxn modelId="{AFD2C67B-2260-417C-9F54-AF4C66D8D2C0}" type="presParOf" srcId="{B2C8BE52-27E4-4776-B653-8E4F3E4319FD}" destId="{B22004CC-26D9-41C4-936D-CF2FC8FB029C}" srcOrd="0" destOrd="0" presId="urn:microsoft.com/office/officeart/2018/2/layout/IconVerticalSolidList"/>
    <dgm:cxn modelId="{F9659EF6-74E0-427C-9AD9-947F02CCF05B}" type="presParOf" srcId="{B2C8BE52-27E4-4776-B653-8E4F3E4319FD}" destId="{DC44AEE6-8735-44CE-A325-971170C0E3DE}" srcOrd="1" destOrd="0" presId="urn:microsoft.com/office/officeart/2018/2/layout/IconVerticalSolidList"/>
    <dgm:cxn modelId="{BDA0D1F2-CB50-4991-87B1-00D8AA51AD0C}" type="presParOf" srcId="{B2C8BE52-27E4-4776-B653-8E4F3E4319FD}" destId="{4F3E7CDA-2C4A-4090-9A77-557D098C51A4}" srcOrd="2" destOrd="0" presId="urn:microsoft.com/office/officeart/2018/2/layout/IconVerticalSolidList"/>
    <dgm:cxn modelId="{A60DE3C2-328C-4856-AB56-ACDAAF19BD91}" type="presParOf" srcId="{B2C8BE52-27E4-4776-B653-8E4F3E4319FD}" destId="{380F5293-2D44-452A-890C-E160CF413C8C}" srcOrd="3" destOrd="0" presId="urn:microsoft.com/office/officeart/2018/2/layout/IconVerticalSolidList"/>
    <dgm:cxn modelId="{97C521E7-6462-4294-8594-E96C67FA2F69}" type="presParOf" srcId="{85A055C9-90CA-4A0B-8C3B-9476285DE7CF}" destId="{72FFA83A-8BB0-4EDB-966E-0411F41D8FF0}" srcOrd="7" destOrd="0" presId="urn:microsoft.com/office/officeart/2018/2/layout/IconVerticalSolidList"/>
    <dgm:cxn modelId="{D1BD5B55-1183-4A3A-9209-3F8F6527258E}" type="presParOf" srcId="{85A055C9-90CA-4A0B-8C3B-9476285DE7CF}" destId="{52DC2998-C48F-4E8F-BF1A-AE1667CEF4EE}" srcOrd="8" destOrd="0" presId="urn:microsoft.com/office/officeart/2018/2/layout/IconVerticalSolidList"/>
    <dgm:cxn modelId="{EF1BBCAA-70F8-4518-A710-511AE5E298E7}" type="presParOf" srcId="{52DC2998-C48F-4E8F-BF1A-AE1667CEF4EE}" destId="{C4C6A637-2E49-4C1D-84E5-8169FF4356E7}" srcOrd="0" destOrd="0" presId="urn:microsoft.com/office/officeart/2018/2/layout/IconVerticalSolidList"/>
    <dgm:cxn modelId="{2E2DD63B-7BC6-43E1-909F-B227F7A2F9DD}" type="presParOf" srcId="{52DC2998-C48F-4E8F-BF1A-AE1667CEF4EE}" destId="{918C7937-61DC-446F-BD09-07462BF91699}" srcOrd="1" destOrd="0" presId="urn:microsoft.com/office/officeart/2018/2/layout/IconVerticalSolidList"/>
    <dgm:cxn modelId="{7D533D52-4A8F-4B45-A3E8-A1059767FB4A}" type="presParOf" srcId="{52DC2998-C48F-4E8F-BF1A-AE1667CEF4EE}" destId="{DAE3448A-DB6C-4689-99D3-03310D809966}" srcOrd="2" destOrd="0" presId="urn:microsoft.com/office/officeart/2018/2/layout/IconVerticalSolidList"/>
    <dgm:cxn modelId="{BD913FD9-1749-472F-8A4D-BBDDD72DED65}" type="presParOf" srcId="{52DC2998-C48F-4E8F-BF1A-AE1667CEF4EE}" destId="{F1AEA4E2-2709-4037-B890-769DF182661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457AA-8E91-584F-949B-73EFB19055D3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3A244D-7F4E-7B4C-AA6D-60A4BE0C4786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Summarise experiences</a:t>
          </a:r>
        </a:p>
      </dgm:t>
    </dgm:pt>
    <dgm:pt modelId="{7C784D78-26CE-FB47-9C99-2CD18E232C3E}" type="parTrans" cxnId="{D6765BE9-6885-F746-8838-C955B5FA15C2}">
      <dgm:prSet/>
      <dgm:spPr/>
      <dgm:t>
        <a:bodyPr/>
        <a:lstStyle/>
        <a:p>
          <a:endParaRPr lang="en-GB"/>
        </a:p>
      </dgm:t>
    </dgm:pt>
    <dgm:pt modelId="{74662C04-3B8D-624C-A7C9-83C195B3A7D0}" type="sibTrans" cxnId="{D6765BE9-6885-F746-8838-C955B5FA15C2}">
      <dgm:prSet/>
      <dgm:spPr/>
      <dgm:t>
        <a:bodyPr/>
        <a:lstStyle/>
        <a:p>
          <a:endParaRPr lang="en-GB"/>
        </a:p>
      </dgm:t>
    </dgm:pt>
    <dgm:pt modelId="{E69B7CC1-4762-8645-A8E9-1FB386AE3C7D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Themes</a:t>
          </a:r>
        </a:p>
      </dgm:t>
    </dgm:pt>
    <dgm:pt modelId="{BE1AE4AC-4E15-4942-92D3-EE7139FD46BB}" type="parTrans" cxnId="{5AF9EF53-6D03-7A46-9CE4-CC0EEBD4B62B}">
      <dgm:prSet/>
      <dgm:spPr/>
      <dgm:t>
        <a:bodyPr/>
        <a:lstStyle/>
        <a:p>
          <a:endParaRPr lang="en-GB"/>
        </a:p>
      </dgm:t>
    </dgm:pt>
    <dgm:pt modelId="{6712EA11-8EB2-3445-ADAA-701927DF18BD}" type="sibTrans" cxnId="{5AF9EF53-6D03-7A46-9CE4-CC0EEBD4B62B}">
      <dgm:prSet/>
      <dgm:spPr/>
      <dgm:t>
        <a:bodyPr/>
        <a:lstStyle/>
        <a:p>
          <a:endParaRPr lang="en-GB"/>
        </a:p>
      </dgm:t>
    </dgm:pt>
    <dgm:pt modelId="{D0000F97-8B9A-CB41-8E8B-E8281B812784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Interpretation</a:t>
          </a:r>
        </a:p>
      </dgm:t>
    </dgm:pt>
    <dgm:pt modelId="{4FC3CAF1-3319-3941-80D4-5E3A570A0E47}" type="parTrans" cxnId="{B5FE515C-0388-8E45-8CE3-49D35F7F1285}">
      <dgm:prSet/>
      <dgm:spPr/>
      <dgm:t>
        <a:bodyPr/>
        <a:lstStyle/>
        <a:p>
          <a:endParaRPr lang="en-GB"/>
        </a:p>
      </dgm:t>
    </dgm:pt>
    <dgm:pt modelId="{6389F49B-DA40-C14C-8994-A2CDAF3E02B9}" type="sibTrans" cxnId="{B5FE515C-0388-8E45-8CE3-49D35F7F1285}">
      <dgm:prSet/>
      <dgm:spPr/>
      <dgm:t>
        <a:bodyPr/>
        <a:lstStyle/>
        <a:p>
          <a:endParaRPr lang="en-GB"/>
        </a:p>
      </dgm:t>
    </dgm:pt>
    <dgm:pt modelId="{32990E1C-FDB7-2240-9DD7-52BC57EAD029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Inferences </a:t>
          </a:r>
        </a:p>
      </dgm:t>
    </dgm:pt>
    <dgm:pt modelId="{0F429BE1-F86E-784D-A605-6F272C58C263}" type="parTrans" cxnId="{801E3AF5-E099-7F46-B0D5-077FDC78295A}">
      <dgm:prSet/>
      <dgm:spPr/>
      <dgm:t>
        <a:bodyPr/>
        <a:lstStyle/>
        <a:p>
          <a:endParaRPr lang="en-GB"/>
        </a:p>
      </dgm:t>
    </dgm:pt>
    <dgm:pt modelId="{4133E086-44FF-1B41-B31A-51BE6DB91EDD}" type="sibTrans" cxnId="{801E3AF5-E099-7F46-B0D5-077FDC78295A}">
      <dgm:prSet/>
      <dgm:spPr/>
      <dgm:t>
        <a:bodyPr/>
        <a:lstStyle/>
        <a:p>
          <a:endParaRPr lang="en-GB"/>
        </a:p>
      </dgm:t>
    </dgm:pt>
    <dgm:pt modelId="{99FD936F-9383-F04F-82FF-29A04110FC11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Extrapolate</a:t>
          </a:r>
        </a:p>
      </dgm:t>
    </dgm:pt>
    <dgm:pt modelId="{15F902FF-4880-2142-B8F8-79966437AD85}" type="parTrans" cxnId="{4CDE6C2E-543F-424E-ADD2-85FC956ED843}">
      <dgm:prSet/>
      <dgm:spPr/>
      <dgm:t>
        <a:bodyPr/>
        <a:lstStyle/>
        <a:p>
          <a:endParaRPr lang="en-GB"/>
        </a:p>
      </dgm:t>
    </dgm:pt>
    <dgm:pt modelId="{2B90B414-B20A-CE47-AF1E-667C869512FA}" type="sibTrans" cxnId="{4CDE6C2E-543F-424E-ADD2-85FC956ED843}">
      <dgm:prSet/>
      <dgm:spPr/>
      <dgm:t>
        <a:bodyPr/>
        <a:lstStyle/>
        <a:p>
          <a:endParaRPr lang="en-GB"/>
        </a:p>
      </dgm:t>
    </dgm:pt>
    <dgm:pt modelId="{190FD5F0-E168-A948-9F06-117E22220C10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Check inferences</a:t>
          </a:r>
        </a:p>
      </dgm:t>
    </dgm:pt>
    <dgm:pt modelId="{11061414-20B3-CC46-8338-C774734D7206}" type="parTrans" cxnId="{8551A047-A6FA-F443-89A4-09299EFA5EF8}">
      <dgm:prSet/>
      <dgm:spPr/>
      <dgm:t>
        <a:bodyPr/>
        <a:lstStyle/>
        <a:p>
          <a:endParaRPr lang="en-GB"/>
        </a:p>
      </dgm:t>
    </dgm:pt>
    <dgm:pt modelId="{BD58A81C-EBDE-3D43-B1B1-53C09CE7BFCA}" type="sibTrans" cxnId="{8551A047-A6FA-F443-89A4-09299EFA5EF8}">
      <dgm:prSet/>
      <dgm:spPr/>
      <dgm:t>
        <a:bodyPr/>
        <a:lstStyle/>
        <a:p>
          <a:endParaRPr lang="en-GB"/>
        </a:p>
      </dgm:t>
    </dgm:pt>
    <dgm:pt modelId="{A3FB97AE-3A4F-A74D-835F-531921129056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Further data</a:t>
          </a:r>
        </a:p>
      </dgm:t>
    </dgm:pt>
    <dgm:pt modelId="{F669EF17-7752-8440-BF22-47E137CC3F2D}" type="parTrans" cxnId="{486BC9B4-1830-644D-B032-F6867E49DAF4}">
      <dgm:prSet/>
      <dgm:spPr/>
      <dgm:t>
        <a:bodyPr/>
        <a:lstStyle/>
        <a:p>
          <a:endParaRPr lang="en-GB"/>
        </a:p>
      </dgm:t>
    </dgm:pt>
    <dgm:pt modelId="{F6C76EC6-22D5-B643-8D14-6E77BF46875F}" type="sibTrans" cxnId="{486BC9B4-1830-644D-B032-F6867E49DAF4}">
      <dgm:prSet/>
      <dgm:spPr/>
      <dgm:t>
        <a:bodyPr/>
        <a:lstStyle/>
        <a:p>
          <a:endParaRPr lang="en-GB"/>
        </a:p>
      </dgm:t>
    </dgm:pt>
    <dgm:pt modelId="{55C68F5B-CAFE-1743-88FF-DE3E0D3B5BBD}">
      <dgm:prSet phldrT="[Text]"/>
      <dgm:spPr/>
      <dgm:t>
        <a:bodyPr/>
        <a:lstStyle/>
        <a:p>
          <a:r>
            <a:rPr lang="en-GB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Further theories</a:t>
          </a:r>
        </a:p>
      </dgm:t>
    </dgm:pt>
    <dgm:pt modelId="{668A9666-EB1A-7549-ACE5-E4EFFBEBB11F}" type="parTrans" cxnId="{FC4F8FEB-CC97-A340-9E01-BE07CEBEE0C8}">
      <dgm:prSet/>
      <dgm:spPr/>
      <dgm:t>
        <a:bodyPr/>
        <a:lstStyle/>
        <a:p>
          <a:endParaRPr lang="en-GB"/>
        </a:p>
      </dgm:t>
    </dgm:pt>
    <dgm:pt modelId="{859FD27A-5FE1-E74E-8896-98327E145AC0}" type="sibTrans" cxnId="{FC4F8FEB-CC97-A340-9E01-BE07CEBEE0C8}">
      <dgm:prSet/>
      <dgm:spPr/>
      <dgm:t>
        <a:bodyPr/>
        <a:lstStyle/>
        <a:p>
          <a:endParaRPr lang="en-GB"/>
        </a:p>
      </dgm:t>
    </dgm:pt>
    <dgm:pt modelId="{7BB697C3-E236-F348-9BB5-8661E0F26A14}" type="pres">
      <dgm:prSet presAssocID="{E8C457AA-8E91-584F-949B-73EFB19055D3}" presName="theList" presStyleCnt="0">
        <dgm:presLayoutVars>
          <dgm:dir/>
          <dgm:animLvl val="lvl"/>
          <dgm:resizeHandles val="exact"/>
        </dgm:presLayoutVars>
      </dgm:prSet>
      <dgm:spPr/>
    </dgm:pt>
    <dgm:pt modelId="{24688DF4-5CD0-B549-B545-7DB2C0C5788B}" type="pres">
      <dgm:prSet presAssocID="{A43A244D-7F4E-7B4C-AA6D-60A4BE0C4786}" presName="compNode" presStyleCnt="0"/>
      <dgm:spPr/>
    </dgm:pt>
    <dgm:pt modelId="{2C3E5930-72D5-C945-91ED-28D08461B497}" type="pres">
      <dgm:prSet presAssocID="{A43A244D-7F4E-7B4C-AA6D-60A4BE0C4786}" presName="noGeometry" presStyleCnt="0"/>
      <dgm:spPr/>
    </dgm:pt>
    <dgm:pt modelId="{4F6A05EA-C304-DA47-8DB5-03A5635B5718}" type="pres">
      <dgm:prSet presAssocID="{A43A244D-7F4E-7B4C-AA6D-60A4BE0C4786}" presName="childTextVisible" presStyleLbl="bgAccFollowNode1" presStyleIdx="0" presStyleCnt="3">
        <dgm:presLayoutVars>
          <dgm:bulletEnabled val="1"/>
        </dgm:presLayoutVars>
      </dgm:prSet>
      <dgm:spPr/>
    </dgm:pt>
    <dgm:pt modelId="{EEAA99CA-5258-8347-85C8-492A2F96F6DF}" type="pres">
      <dgm:prSet presAssocID="{A43A244D-7F4E-7B4C-AA6D-60A4BE0C4786}" presName="childTextHidden" presStyleLbl="bgAccFollowNode1" presStyleIdx="0" presStyleCnt="3"/>
      <dgm:spPr/>
    </dgm:pt>
    <dgm:pt modelId="{8CD7FCE1-C063-A549-9FD7-A8484AB33B03}" type="pres">
      <dgm:prSet presAssocID="{A43A244D-7F4E-7B4C-AA6D-60A4BE0C478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40B0E09-E633-FE48-ADD8-AFFCD6813CDA}" type="pres">
      <dgm:prSet presAssocID="{A43A244D-7F4E-7B4C-AA6D-60A4BE0C4786}" presName="aSpace" presStyleCnt="0"/>
      <dgm:spPr/>
    </dgm:pt>
    <dgm:pt modelId="{8FE542C9-FD97-0D48-8F2D-2E4FA9189D7B}" type="pres">
      <dgm:prSet presAssocID="{32990E1C-FDB7-2240-9DD7-52BC57EAD029}" presName="compNode" presStyleCnt="0"/>
      <dgm:spPr/>
    </dgm:pt>
    <dgm:pt modelId="{A5B0E076-FAA6-794E-8355-4E52F5B5CD2B}" type="pres">
      <dgm:prSet presAssocID="{32990E1C-FDB7-2240-9DD7-52BC57EAD029}" presName="noGeometry" presStyleCnt="0"/>
      <dgm:spPr/>
    </dgm:pt>
    <dgm:pt modelId="{C156E1F4-213C-3A40-9355-8B4B1945B700}" type="pres">
      <dgm:prSet presAssocID="{32990E1C-FDB7-2240-9DD7-52BC57EAD029}" presName="childTextVisible" presStyleLbl="bgAccFollowNode1" presStyleIdx="1" presStyleCnt="3">
        <dgm:presLayoutVars>
          <dgm:bulletEnabled val="1"/>
        </dgm:presLayoutVars>
      </dgm:prSet>
      <dgm:spPr/>
    </dgm:pt>
    <dgm:pt modelId="{C6CE3B41-8F9E-9040-92A2-CBA27A6402A1}" type="pres">
      <dgm:prSet presAssocID="{32990E1C-FDB7-2240-9DD7-52BC57EAD029}" presName="childTextHidden" presStyleLbl="bgAccFollowNode1" presStyleIdx="1" presStyleCnt="3"/>
      <dgm:spPr/>
    </dgm:pt>
    <dgm:pt modelId="{B898FB0F-4E3B-C748-8FDA-27C408BA4D4F}" type="pres">
      <dgm:prSet presAssocID="{32990E1C-FDB7-2240-9DD7-52BC57EAD02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F4AD579-CEF3-4B46-A8F8-01D755A2AE3C}" type="pres">
      <dgm:prSet presAssocID="{32990E1C-FDB7-2240-9DD7-52BC57EAD029}" presName="aSpace" presStyleCnt="0"/>
      <dgm:spPr/>
    </dgm:pt>
    <dgm:pt modelId="{28EAD8DC-7C8E-BC4A-BE7A-278FD7C7BCC1}" type="pres">
      <dgm:prSet presAssocID="{190FD5F0-E168-A948-9F06-117E22220C10}" presName="compNode" presStyleCnt="0"/>
      <dgm:spPr/>
    </dgm:pt>
    <dgm:pt modelId="{3AF32EA3-C457-5D44-99B7-3171BF9F1D6E}" type="pres">
      <dgm:prSet presAssocID="{190FD5F0-E168-A948-9F06-117E22220C10}" presName="noGeometry" presStyleCnt="0"/>
      <dgm:spPr/>
    </dgm:pt>
    <dgm:pt modelId="{CCA2D2F4-9137-B94F-A58F-A6A9F263351D}" type="pres">
      <dgm:prSet presAssocID="{190FD5F0-E168-A948-9F06-117E22220C10}" presName="childTextVisible" presStyleLbl="bgAccFollowNode1" presStyleIdx="2" presStyleCnt="3">
        <dgm:presLayoutVars>
          <dgm:bulletEnabled val="1"/>
        </dgm:presLayoutVars>
      </dgm:prSet>
      <dgm:spPr/>
    </dgm:pt>
    <dgm:pt modelId="{01D70EA4-2DC2-7043-A9EA-8952B3F62ADE}" type="pres">
      <dgm:prSet presAssocID="{190FD5F0-E168-A948-9F06-117E22220C10}" presName="childTextHidden" presStyleLbl="bgAccFollowNode1" presStyleIdx="2" presStyleCnt="3"/>
      <dgm:spPr/>
    </dgm:pt>
    <dgm:pt modelId="{AA834FC6-7001-DF48-B2E0-C334813D3B25}" type="pres">
      <dgm:prSet presAssocID="{190FD5F0-E168-A948-9F06-117E22220C10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EF405509-1C46-574F-99A0-C7DFCBCC5574}" type="presOf" srcId="{190FD5F0-E168-A948-9F06-117E22220C10}" destId="{AA834FC6-7001-DF48-B2E0-C334813D3B25}" srcOrd="0" destOrd="0" presId="urn:microsoft.com/office/officeart/2005/8/layout/hProcess6"/>
    <dgm:cxn modelId="{CE85F30E-D991-3D40-8B5A-301BB2E33B99}" type="presOf" srcId="{D0000F97-8B9A-CB41-8E8B-E8281B812784}" destId="{4F6A05EA-C304-DA47-8DB5-03A5635B5718}" srcOrd="0" destOrd="1" presId="urn:microsoft.com/office/officeart/2005/8/layout/hProcess6"/>
    <dgm:cxn modelId="{45272C1E-5E7B-4744-A093-8837AC7F3FFA}" type="presOf" srcId="{99FD936F-9383-F04F-82FF-29A04110FC11}" destId="{C156E1F4-213C-3A40-9355-8B4B1945B700}" srcOrd="0" destOrd="0" presId="urn:microsoft.com/office/officeart/2005/8/layout/hProcess6"/>
    <dgm:cxn modelId="{F9DA1525-0BC4-264B-8E0C-DFA025365458}" type="presOf" srcId="{99FD936F-9383-F04F-82FF-29A04110FC11}" destId="{C6CE3B41-8F9E-9040-92A2-CBA27A6402A1}" srcOrd="1" destOrd="0" presId="urn:microsoft.com/office/officeart/2005/8/layout/hProcess6"/>
    <dgm:cxn modelId="{4CDE6C2E-543F-424E-ADD2-85FC956ED843}" srcId="{32990E1C-FDB7-2240-9DD7-52BC57EAD029}" destId="{99FD936F-9383-F04F-82FF-29A04110FC11}" srcOrd="0" destOrd="0" parTransId="{15F902FF-4880-2142-B8F8-79966437AD85}" sibTransId="{2B90B414-B20A-CE47-AF1E-667C869512FA}"/>
    <dgm:cxn modelId="{539FD92E-E870-8143-A0F4-B904C4A23D80}" type="presOf" srcId="{E8C457AA-8E91-584F-949B-73EFB19055D3}" destId="{7BB697C3-E236-F348-9BB5-8661E0F26A14}" srcOrd="0" destOrd="0" presId="urn:microsoft.com/office/officeart/2005/8/layout/hProcess6"/>
    <dgm:cxn modelId="{B5FE515C-0388-8E45-8CE3-49D35F7F1285}" srcId="{A43A244D-7F4E-7B4C-AA6D-60A4BE0C4786}" destId="{D0000F97-8B9A-CB41-8E8B-E8281B812784}" srcOrd="1" destOrd="0" parTransId="{4FC3CAF1-3319-3941-80D4-5E3A570A0E47}" sibTransId="{6389F49B-DA40-C14C-8994-A2CDAF3E02B9}"/>
    <dgm:cxn modelId="{8551A047-A6FA-F443-89A4-09299EFA5EF8}" srcId="{E8C457AA-8E91-584F-949B-73EFB19055D3}" destId="{190FD5F0-E168-A948-9F06-117E22220C10}" srcOrd="2" destOrd="0" parTransId="{11061414-20B3-CC46-8338-C774734D7206}" sibTransId="{BD58A81C-EBDE-3D43-B1B1-53C09CE7BFCA}"/>
    <dgm:cxn modelId="{F6938069-0024-9647-8E6E-CEE66456934D}" type="presOf" srcId="{D0000F97-8B9A-CB41-8E8B-E8281B812784}" destId="{EEAA99CA-5258-8347-85C8-492A2F96F6DF}" srcOrd="1" destOrd="1" presId="urn:microsoft.com/office/officeart/2005/8/layout/hProcess6"/>
    <dgm:cxn modelId="{BC59C56F-D002-D542-B696-F6840DCCDE20}" type="presOf" srcId="{A3FB97AE-3A4F-A74D-835F-531921129056}" destId="{CCA2D2F4-9137-B94F-A58F-A6A9F263351D}" srcOrd="0" destOrd="0" presId="urn:microsoft.com/office/officeart/2005/8/layout/hProcess6"/>
    <dgm:cxn modelId="{5AF9EF53-6D03-7A46-9CE4-CC0EEBD4B62B}" srcId="{A43A244D-7F4E-7B4C-AA6D-60A4BE0C4786}" destId="{E69B7CC1-4762-8645-A8E9-1FB386AE3C7D}" srcOrd="0" destOrd="0" parTransId="{BE1AE4AC-4E15-4942-92D3-EE7139FD46BB}" sibTransId="{6712EA11-8EB2-3445-ADAA-701927DF18BD}"/>
    <dgm:cxn modelId="{FD1A577A-B61C-9D47-B218-D4B8FECD7BC4}" type="presOf" srcId="{A43A244D-7F4E-7B4C-AA6D-60A4BE0C4786}" destId="{8CD7FCE1-C063-A549-9FD7-A8484AB33B03}" srcOrd="0" destOrd="0" presId="urn:microsoft.com/office/officeart/2005/8/layout/hProcess6"/>
    <dgm:cxn modelId="{83D41992-9868-2348-93ED-E6814C7C43C4}" type="presOf" srcId="{E69B7CC1-4762-8645-A8E9-1FB386AE3C7D}" destId="{EEAA99CA-5258-8347-85C8-492A2F96F6DF}" srcOrd="1" destOrd="0" presId="urn:microsoft.com/office/officeart/2005/8/layout/hProcess6"/>
    <dgm:cxn modelId="{E7D99793-81F5-EB43-89EE-EEC844EBBD05}" type="presOf" srcId="{A3FB97AE-3A4F-A74D-835F-531921129056}" destId="{01D70EA4-2DC2-7043-A9EA-8952B3F62ADE}" srcOrd="1" destOrd="0" presId="urn:microsoft.com/office/officeart/2005/8/layout/hProcess6"/>
    <dgm:cxn modelId="{486BC9B4-1830-644D-B032-F6867E49DAF4}" srcId="{190FD5F0-E168-A948-9F06-117E22220C10}" destId="{A3FB97AE-3A4F-A74D-835F-531921129056}" srcOrd="0" destOrd="0" parTransId="{F669EF17-7752-8440-BF22-47E137CC3F2D}" sibTransId="{F6C76EC6-22D5-B643-8D14-6E77BF46875F}"/>
    <dgm:cxn modelId="{C48F9ED4-5591-3941-93CF-6960477E57C6}" type="presOf" srcId="{55C68F5B-CAFE-1743-88FF-DE3E0D3B5BBD}" destId="{01D70EA4-2DC2-7043-A9EA-8952B3F62ADE}" srcOrd="1" destOrd="1" presId="urn:microsoft.com/office/officeart/2005/8/layout/hProcess6"/>
    <dgm:cxn modelId="{D6765BE9-6885-F746-8838-C955B5FA15C2}" srcId="{E8C457AA-8E91-584F-949B-73EFB19055D3}" destId="{A43A244D-7F4E-7B4C-AA6D-60A4BE0C4786}" srcOrd="0" destOrd="0" parTransId="{7C784D78-26CE-FB47-9C99-2CD18E232C3E}" sibTransId="{74662C04-3B8D-624C-A7C9-83C195B3A7D0}"/>
    <dgm:cxn modelId="{FC4F8FEB-CC97-A340-9E01-BE07CEBEE0C8}" srcId="{190FD5F0-E168-A948-9F06-117E22220C10}" destId="{55C68F5B-CAFE-1743-88FF-DE3E0D3B5BBD}" srcOrd="1" destOrd="0" parTransId="{668A9666-EB1A-7549-ACE5-E4EFFBEBB11F}" sibTransId="{859FD27A-5FE1-E74E-8896-98327E145AC0}"/>
    <dgm:cxn modelId="{87D65DF0-ED36-0E40-88BB-46CC73152DC3}" type="presOf" srcId="{55C68F5B-CAFE-1743-88FF-DE3E0D3B5BBD}" destId="{CCA2D2F4-9137-B94F-A58F-A6A9F263351D}" srcOrd="0" destOrd="1" presId="urn:microsoft.com/office/officeart/2005/8/layout/hProcess6"/>
    <dgm:cxn modelId="{3E8A38F4-DE41-DB4E-A1DA-08AFBAA37533}" type="presOf" srcId="{E69B7CC1-4762-8645-A8E9-1FB386AE3C7D}" destId="{4F6A05EA-C304-DA47-8DB5-03A5635B5718}" srcOrd="0" destOrd="0" presId="urn:microsoft.com/office/officeart/2005/8/layout/hProcess6"/>
    <dgm:cxn modelId="{801E3AF5-E099-7F46-B0D5-077FDC78295A}" srcId="{E8C457AA-8E91-584F-949B-73EFB19055D3}" destId="{32990E1C-FDB7-2240-9DD7-52BC57EAD029}" srcOrd="1" destOrd="0" parTransId="{0F429BE1-F86E-784D-A605-6F272C58C263}" sibTransId="{4133E086-44FF-1B41-B31A-51BE6DB91EDD}"/>
    <dgm:cxn modelId="{B0AE0FFF-22D2-6347-BE50-55F85638F491}" type="presOf" srcId="{32990E1C-FDB7-2240-9DD7-52BC57EAD029}" destId="{B898FB0F-4E3B-C748-8FDA-27C408BA4D4F}" srcOrd="0" destOrd="0" presId="urn:microsoft.com/office/officeart/2005/8/layout/hProcess6"/>
    <dgm:cxn modelId="{4B30E336-C602-4345-B067-D73B467D4978}" type="presParOf" srcId="{7BB697C3-E236-F348-9BB5-8661E0F26A14}" destId="{24688DF4-5CD0-B549-B545-7DB2C0C5788B}" srcOrd="0" destOrd="0" presId="urn:microsoft.com/office/officeart/2005/8/layout/hProcess6"/>
    <dgm:cxn modelId="{DD00DE50-85EE-7547-96B5-34203888C14F}" type="presParOf" srcId="{24688DF4-5CD0-B549-B545-7DB2C0C5788B}" destId="{2C3E5930-72D5-C945-91ED-28D08461B497}" srcOrd="0" destOrd="0" presId="urn:microsoft.com/office/officeart/2005/8/layout/hProcess6"/>
    <dgm:cxn modelId="{6F381416-3EAC-4641-9CC8-534F2304C636}" type="presParOf" srcId="{24688DF4-5CD0-B549-B545-7DB2C0C5788B}" destId="{4F6A05EA-C304-DA47-8DB5-03A5635B5718}" srcOrd="1" destOrd="0" presId="urn:microsoft.com/office/officeart/2005/8/layout/hProcess6"/>
    <dgm:cxn modelId="{A279505F-CC35-894B-A073-0ED3EEF0E74A}" type="presParOf" srcId="{24688DF4-5CD0-B549-B545-7DB2C0C5788B}" destId="{EEAA99CA-5258-8347-85C8-492A2F96F6DF}" srcOrd="2" destOrd="0" presId="urn:microsoft.com/office/officeart/2005/8/layout/hProcess6"/>
    <dgm:cxn modelId="{92521972-DC29-1848-B01B-729338108232}" type="presParOf" srcId="{24688DF4-5CD0-B549-B545-7DB2C0C5788B}" destId="{8CD7FCE1-C063-A549-9FD7-A8484AB33B03}" srcOrd="3" destOrd="0" presId="urn:microsoft.com/office/officeart/2005/8/layout/hProcess6"/>
    <dgm:cxn modelId="{CEC9F25C-710D-A74C-99F6-F0545A5BD204}" type="presParOf" srcId="{7BB697C3-E236-F348-9BB5-8661E0F26A14}" destId="{840B0E09-E633-FE48-ADD8-AFFCD6813CDA}" srcOrd="1" destOrd="0" presId="urn:microsoft.com/office/officeart/2005/8/layout/hProcess6"/>
    <dgm:cxn modelId="{837D28CC-0E03-7348-89A8-D51E69EBACA9}" type="presParOf" srcId="{7BB697C3-E236-F348-9BB5-8661E0F26A14}" destId="{8FE542C9-FD97-0D48-8F2D-2E4FA9189D7B}" srcOrd="2" destOrd="0" presId="urn:microsoft.com/office/officeart/2005/8/layout/hProcess6"/>
    <dgm:cxn modelId="{4A0AA8DE-F007-EA45-844D-77AFB9C47A96}" type="presParOf" srcId="{8FE542C9-FD97-0D48-8F2D-2E4FA9189D7B}" destId="{A5B0E076-FAA6-794E-8355-4E52F5B5CD2B}" srcOrd="0" destOrd="0" presId="urn:microsoft.com/office/officeart/2005/8/layout/hProcess6"/>
    <dgm:cxn modelId="{1768E901-3A63-1F45-B575-06AADBFE78C1}" type="presParOf" srcId="{8FE542C9-FD97-0D48-8F2D-2E4FA9189D7B}" destId="{C156E1F4-213C-3A40-9355-8B4B1945B700}" srcOrd="1" destOrd="0" presId="urn:microsoft.com/office/officeart/2005/8/layout/hProcess6"/>
    <dgm:cxn modelId="{428BC227-AAE9-A14F-94F1-B9EEAE169E5E}" type="presParOf" srcId="{8FE542C9-FD97-0D48-8F2D-2E4FA9189D7B}" destId="{C6CE3B41-8F9E-9040-92A2-CBA27A6402A1}" srcOrd="2" destOrd="0" presId="urn:microsoft.com/office/officeart/2005/8/layout/hProcess6"/>
    <dgm:cxn modelId="{C9BACCD1-081B-0646-9EC7-AE4F5ADD8CB4}" type="presParOf" srcId="{8FE542C9-FD97-0D48-8F2D-2E4FA9189D7B}" destId="{B898FB0F-4E3B-C748-8FDA-27C408BA4D4F}" srcOrd="3" destOrd="0" presId="urn:microsoft.com/office/officeart/2005/8/layout/hProcess6"/>
    <dgm:cxn modelId="{12B68A18-111A-3145-9AA7-EE0C39270924}" type="presParOf" srcId="{7BB697C3-E236-F348-9BB5-8661E0F26A14}" destId="{AF4AD579-CEF3-4B46-A8F8-01D755A2AE3C}" srcOrd="3" destOrd="0" presId="urn:microsoft.com/office/officeart/2005/8/layout/hProcess6"/>
    <dgm:cxn modelId="{B3268837-7F65-8F47-8D6A-B867B6C4A64F}" type="presParOf" srcId="{7BB697C3-E236-F348-9BB5-8661E0F26A14}" destId="{28EAD8DC-7C8E-BC4A-BE7A-278FD7C7BCC1}" srcOrd="4" destOrd="0" presId="urn:microsoft.com/office/officeart/2005/8/layout/hProcess6"/>
    <dgm:cxn modelId="{B896CFD0-A65A-064C-BBF0-11A1FE42A517}" type="presParOf" srcId="{28EAD8DC-7C8E-BC4A-BE7A-278FD7C7BCC1}" destId="{3AF32EA3-C457-5D44-99B7-3171BF9F1D6E}" srcOrd="0" destOrd="0" presId="urn:microsoft.com/office/officeart/2005/8/layout/hProcess6"/>
    <dgm:cxn modelId="{E24EA0C7-8CD6-CA49-8ADE-84207B2E7EC2}" type="presParOf" srcId="{28EAD8DC-7C8E-BC4A-BE7A-278FD7C7BCC1}" destId="{CCA2D2F4-9137-B94F-A58F-A6A9F263351D}" srcOrd="1" destOrd="0" presId="urn:microsoft.com/office/officeart/2005/8/layout/hProcess6"/>
    <dgm:cxn modelId="{D0E8BBDA-5553-CD4B-B462-32DD8B6D87B6}" type="presParOf" srcId="{28EAD8DC-7C8E-BC4A-BE7A-278FD7C7BCC1}" destId="{01D70EA4-2DC2-7043-A9EA-8952B3F62ADE}" srcOrd="2" destOrd="0" presId="urn:microsoft.com/office/officeart/2005/8/layout/hProcess6"/>
    <dgm:cxn modelId="{9FF7DD48-5050-D448-B23C-0462CDECE732}" type="presParOf" srcId="{28EAD8DC-7C8E-BC4A-BE7A-278FD7C7BCC1}" destId="{AA834FC6-7001-DF48-B2E0-C334813D3B25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D5C961-7219-461E-B50C-313FEB509399}" type="doc">
      <dgm:prSet loTypeId="urn:microsoft.com/office/officeart/2005/8/layout/target1" loCatId="relationship" qsTypeId="urn:microsoft.com/office/officeart/2005/8/quickstyle/simple1" qsCatId="simple" csTypeId="urn:microsoft.com/office/officeart/2005/8/colors/accent2_3" csCatId="accent2" phldr="1"/>
      <dgm:spPr/>
    </dgm:pt>
    <dgm:pt modelId="{AD6FEA9F-00BC-47AA-A06D-D40B831CF218}">
      <dgm:prSet phldrT="[Text]" custT="1"/>
      <dgm:spPr/>
      <dgm:t>
        <a:bodyPr/>
        <a:lstStyle/>
        <a:p>
          <a:r>
            <a:rPr lang="en-GB" sz="2400" b="1" i="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Method (e.g. interviews)</a:t>
          </a:r>
        </a:p>
      </dgm:t>
    </dgm:pt>
    <dgm:pt modelId="{A885138E-DF70-4CCB-9F45-9A357F1D7F55}" type="parTrans" cxnId="{7F0EFF14-D10A-47C0-87C8-FEB90E853D79}">
      <dgm:prSet/>
      <dgm:spPr/>
      <dgm:t>
        <a:bodyPr/>
        <a:lstStyle/>
        <a:p>
          <a:endParaRPr lang="en-GB" sz="3200"/>
        </a:p>
      </dgm:t>
    </dgm:pt>
    <dgm:pt modelId="{FC8EA2E4-FC3C-4071-8B53-4C974F0327A0}" type="sibTrans" cxnId="{7F0EFF14-D10A-47C0-87C8-FEB90E853D79}">
      <dgm:prSet/>
      <dgm:spPr/>
      <dgm:t>
        <a:bodyPr/>
        <a:lstStyle/>
        <a:p>
          <a:endParaRPr lang="en-GB" sz="3200"/>
        </a:p>
      </dgm:t>
    </dgm:pt>
    <dgm:pt modelId="{847D323A-3792-4981-B0B8-486ED840A2A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400" b="1" i="0" kern="12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Methodology</a:t>
          </a:r>
        </a:p>
        <a:p>
          <a:pPr>
            <a:spcAft>
              <a:spcPct val="35000"/>
            </a:spcAft>
          </a:pPr>
          <a:r>
            <a:rPr lang="en-GB" sz="2400" b="1" i="0" kern="12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(e.g. theory)</a:t>
          </a:r>
        </a:p>
      </dgm:t>
    </dgm:pt>
    <dgm:pt modelId="{AC2FC676-94D4-4A13-BD2B-41710D13B201}" type="parTrans" cxnId="{8729AE14-44A7-49CA-8E72-3BA3CF3AD4E2}">
      <dgm:prSet/>
      <dgm:spPr/>
      <dgm:t>
        <a:bodyPr/>
        <a:lstStyle/>
        <a:p>
          <a:endParaRPr lang="en-GB" sz="3200"/>
        </a:p>
      </dgm:t>
    </dgm:pt>
    <dgm:pt modelId="{337A7DFD-1BA9-46CC-B8B0-EB83A3AA01F7}" type="sibTrans" cxnId="{8729AE14-44A7-49CA-8E72-3BA3CF3AD4E2}">
      <dgm:prSet/>
      <dgm:spPr/>
      <dgm:t>
        <a:bodyPr/>
        <a:lstStyle/>
        <a:p>
          <a:endParaRPr lang="en-GB" sz="3200"/>
        </a:p>
      </dgm:t>
    </dgm:pt>
    <dgm:pt modelId="{91FAA1CD-D901-4B7C-97B9-7C86BCE5A726}">
      <dgm:prSet phldrT="[Text]" custT="1"/>
      <dgm:spPr/>
      <dgm:t>
        <a:bodyPr/>
        <a:lstStyle/>
        <a:p>
          <a:endParaRPr lang="en-GB" sz="2400" b="1" i="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  <a:p>
          <a:r>
            <a:rPr lang="en-GB" sz="2400" b="1" i="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Paradigm (e.g. world view)</a:t>
          </a:r>
        </a:p>
      </dgm:t>
    </dgm:pt>
    <dgm:pt modelId="{23DC5059-9846-421A-801C-55AF4BFB1F36}" type="parTrans" cxnId="{D23B6C05-FB6B-4DE7-B7BC-1F7BD68B9C11}">
      <dgm:prSet/>
      <dgm:spPr/>
      <dgm:t>
        <a:bodyPr/>
        <a:lstStyle/>
        <a:p>
          <a:endParaRPr lang="en-GB" sz="3200"/>
        </a:p>
      </dgm:t>
    </dgm:pt>
    <dgm:pt modelId="{F50D3D9D-5787-492F-A6A0-1367511F5EE9}" type="sibTrans" cxnId="{D23B6C05-FB6B-4DE7-B7BC-1F7BD68B9C11}">
      <dgm:prSet/>
      <dgm:spPr/>
      <dgm:t>
        <a:bodyPr/>
        <a:lstStyle/>
        <a:p>
          <a:endParaRPr lang="en-GB" sz="3200"/>
        </a:p>
      </dgm:t>
    </dgm:pt>
    <dgm:pt modelId="{B15C5E13-641E-4B24-8299-50C5855650E9}" type="pres">
      <dgm:prSet presAssocID="{5CD5C961-7219-461E-B50C-313FEB509399}" presName="composite" presStyleCnt="0">
        <dgm:presLayoutVars>
          <dgm:chMax val="5"/>
          <dgm:dir/>
          <dgm:resizeHandles val="exact"/>
        </dgm:presLayoutVars>
      </dgm:prSet>
      <dgm:spPr/>
    </dgm:pt>
    <dgm:pt modelId="{9E711037-0D60-4B5B-9330-D1162DC44D10}" type="pres">
      <dgm:prSet presAssocID="{AD6FEA9F-00BC-47AA-A06D-D40B831CF218}" presName="circle1" presStyleLbl="lnNode1" presStyleIdx="0" presStyleCnt="3"/>
      <dgm:spPr>
        <a:solidFill>
          <a:srgbClr val="FF0000"/>
        </a:solidFill>
      </dgm:spPr>
    </dgm:pt>
    <dgm:pt modelId="{EF8173C3-B1B8-4F23-9B08-EF77D3861E17}" type="pres">
      <dgm:prSet presAssocID="{AD6FEA9F-00BC-47AA-A06D-D40B831CF218}" presName="text1" presStyleLbl="revTx" presStyleIdx="0" presStyleCnt="3" custScaleX="143907" custLinFactNeighborX="24180" custLinFactNeighborY="12061">
        <dgm:presLayoutVars>
          <dgm:bulletEnabled val="1"/>
        </dgm:presLayoutVars>
      </dgm:prSet>
      <dgm:spPr/>
    </dgm:pt>
    <dgm:pt modelId="{24B1B991-6AD8-4AAD-AA41-799C0383835D}" type="pres">
      <dgm:prSet presAssocID="{AD6FEA9F-00BC-47AA-A06D-D40B831CF218}" presName="line1" presStyleLbl="callout" presStyleIdx="0" presStyleCnt="6"/>
      <dgm:spPr>
        <a:ln>
          <a:solidFill>
            <a:schemeClr val="bg1"/>
          </a:solidFill>
        </a:ln>
      </dgm:spPr>
    </dgm:pt>
    <dgm:pt modelId="{3FAD2C7D-1871-4F6A-8E2D-5B30FB9788CF}" type="pres">
      <dgm:prSet presAssocID="{AD6FEA9F-00BC-47AA-A06D-D40B831CF218}" presName="d1" presStyleLbl="callout" presStyleIdx="1" presStyleCnt="6"/>
      <dgm:spPr>
        <a:ln>
          <a:solidFill>
            <a:schemeClr val="bg1"/>
          </a:solidFill>
        </a:ln>
      </dgm:spPr>
    </dgm:pt>
    <dgm:pt modelId="{9A3D06F1-801F-4D35-A7A1-F3EC8A1EB53B}" type="pres">
      <dgm:prSet presAssocID="{847D323A-3792-4981-B0B8-486ED840A2A4}" presName="circle2" presStyleLbl="lnNode1" presStyleIdx="1" presStyleCnt="3"/>
      <dgm:spPr>
        <a:solidFill>
          <a:srgbClr val="FF9999"/>
        </a:solidFill>
      </dgm:spPr>
    </dgm:pt>
    <dgm:pt modelId="{04A4C601-429C-4E9F-B434-746B98F9B5AE}" type="pres">
      <dgm:prSet presAssocID="{847D323A-3792-4981-B0B8-486ED840A2A4}" presName="text2" presStyleLbl="revTx" presStyleIdx="1" presStyleCnt="3" custScaleX="170913" custLinFactNeighborX="35344" custLinFactNeighborY="15895">
        <dgm:presLayoutVars>
          <dgm:bulletEnabled val="1"/>
        </dgm:presLayoutVars>
      </dgm:prSet>
      <dgm:spPr/>
    </dgm:pt>
    <dgm:pt modelId="{C7136266-F515-4E38-ADD4-18A9C0525E7D}" type="pres">
      <dgm:prSet presAssocID="{847D323A-3792-4981-B0B8-486ED840A2A4}" presName="line2" presStyleLbl="callout" presStyleIdx="2" presStyleCnt="6" custLinFactY="200000" custLinFactNeighborY="200048"/>
      <dgm:spPr>
        <a:ln>
          <a:solidFill>
            <a:schemeClr val="bg1"/>
          </a:solidFill>
        </a:ln>
      </dgm:spPr>
    </dgm:pt>
    <dgm:pt modelId="{A54AB28C-5C9A-4A01-A73F-9113F78779A4}" type="pres">
      <dgm:prSet presAssocID="{847D323A-3792-4981-B0B8-486ED840A2A4}" presName="d2" presStyleLbl="callout" presStyleIdx="3" presStyleCnt="6" custLinFactNeighborY="7686"/>
      <dgm:spPr>
        <a:ln>
          <a:solidFill>
            <a:schemeClr val="bg1"/>
          </a:solidFill>
        </a:ln>
      </dgm:spPr>
    </dgm:pt>
    <dgm:pt modelId="{7E0B75D4-09EE-4101-B4D3-10BFE3859EB8}" type="pres">
      <dgm:prSet presAssocID="{91FAA1CD-D901-4B7C-97B9-7C86BCE5A726}" presName="circle3" presStyleLbl="lnNode1" presStyleIdx="2" presStyleCnt="3"/>
      <dgm:spPr>
        <a:solidFill>
          <a:srgbClr val="FFCC99"/>
        </a:solidFill>
      </dgm:spPr>
    </dgm:pt>
    <dgm:pt modelId="{4C221DE3-CD57-4269-8106-C9787BF799EE}" type="pres">
      <dgm:prSet presAssocID="{91FAA1CD-D901-4B7C-97B9-7C86BCE5A726}" presName="text3" presStyleLbl="revTx" presStyleIdx="2" presStyleCnt="3" custScaleX="148377" custLinFactNeighborX="21945" custLinFactNeighborY="5971">
        <dgm:presLayoutVars>
          <dgm:bulletEnabled val="1"/>
        </dgm:presLayoutVars>
      </dgm:prSet>
      <dgm:spPr/>
    </dgm:pt>
    <dgm:pt modelId="{2E9C3A9E-DE00-4E6B-AF2F-7F3859A0AD65}" type="pres">
      <dgm:prSet presAssocID="{91FAA1CD-D901-4B7C-97B9-7C86BCE5A726}" presName="line3" presStyleLbl="callout" presStyleIdx="4" presStyleCnt="6" custLinFactY="260830" custLinFactNeighborY="300000"/>
      <dgm:spPr>
        <a:ln>
          <a:solidFill>
            <a:schemeClr val="bg1"/>
          </a:solidFill>
        </a:ln>
      </dgm:spPr>
    </dgm:pt>
    <dgm:pt modelId="{328168A2-B5A6-4BAC-8DF1-E8F184F507FA}" type="pres">
      <dgm:prSet presAssocID="{91FAA1CD-D901-4B7C-97B9-7C86BCE5A726}" presName="d3" presStyleLbl="callout" presStyleIdx="5" presStyleCnt="6" custLinFactNeighborY="13759"/>
      <dgm:spPr>
        <a:ln>
          <a:solidFill>
            <a:schemeClr val="bg1"/>
          </a:solidFill>
        </a:ln>
      </dgm:spPr>
    </dgm:pt>
  </dgm:ptLst>
  <dgm:cxnLst>
    <dgm:cxn modelId="{D23B6C05-FB6B-4DE7-B7BC-1F7BD68B9C11}" srcId="{5CD5C961-7219-461E-B50C-313FEB509399}" destId="{91FAA1CD-D901-4B7C-97B9-7C86BCE5A726}" srcOrd="2" destOrd="0" parTransId="{23DC5059-9846-421A-801C-55AF4BFB1F36}" sibTransId="{F50D3D9D-5787-492F-A6A0-1367511F5EE9}"/>
    <dgm:cxn modelId="{8729AE14-44A7-49CA-8E72-3BA3CF3AD4E2}" srcId="{5CD5C961-7219-461E-B50C-313FEB509399}" destId="{847D323A-3792-4981-B0B8-486ED840A2A4}" srcOrd="1" destOrd="0" parTransId="{AC2FC676-94D4-4A13-BD2B-41710D13B201}" sibTransId="{337A7DFD-1BA9-46CC-B8B0-EB83A3AA01F7}"/>
    <dgm:cxn modelId="{7F0EFF14-D10A-47C0-87C8-FEB90E853D79}" srcId="{5CD5C961-7219-461E-B50C-313FEB509399}" destId="{AD6FEA9F-00BC-47AA-A06D-D40B831CF218}" srcOrd="0" destOrd="0" parTransId="{A885138E-DF70-4CCB-9F45-9A357F1D7F55}" sibTransId="{FC8EA2E4-FC3C-4071-8B53-4C974F0327A0}"/>
    <dgm:cxn modelId="{38F1A227-047B-40BF-972B-A8F4F5459F4F}" type="presOf" srcId="{AD6FEA9F-00BC-47AA-A06D-D40B831CF218}" destId="{EF8173C3-B1B8-4F23-9B08-EF77D3861E17}" srcOrd="0" destOrd="0" presId="urn:microsoft.com/office/officeart/2005/8/layout/target1"/>
    <dgm:cxn modelId="{EC0BB86A-27B1-4BB8-8C29-6E8459E73A83}" type="presOf" srcId="{91FAA1CD-D901-4B7C-97B9-7C86BCE5A726}" destId="{4C221DE3-CD57-4269-8106-C9787BF799EE}" srcOrd="0" destOrd="0" presId="urn:microsoft.com/office/officeart/2005/8/layout/target1"/>
    <dgm:cxn modelId="{F4A7E97C-9DDC-42B6-A746-1D3D611F7A14}" type="presOf" srcId="{847D323A-3792-4981-B0B8-486ED840A2A4}" destId="{04A4C601-429C-4E9F-B434-746B98F9B5AE}" srcOrd="0" destOrd="0" presId="urn:microsoft.com/office/officeart/2005/8/layout/target1"/>
    <dgm:cxn modelId="{561B8BA7-BA8F-407A-AC81-A5264951A0E6}" type="presOf" srcId="{5CD5C961-7219-461E-B50C-313FEB509399}" destId="{B15C5E13-641E-4B24-8299-50C5855650E9}" srcOrd="0" destOrd="0" presId="urn:microsoft.com/office/officeart/2005/8/layout/target1"/>
    <dgm:cxn modelId="{08ADEA57-D984-4E31-9046-0F137575AE6C}" type="presParOf" srcId="{B15C5E13-641E-4B24-8299-50C5855650E9}" destId="{9E711037-0D60-4B5B-9330-D1162DC44D10}" srcOrd="0" destOrd="0" presId="urn:microsoft.com/office/officeart/2005/8/layout/target1"/>
    <dgm:cxn modelId="{97CD8FAA-BACF-4B96-8756-2427C8221528}" type="presParOf" srcId="{B15C5E13-641E-4B24-8299-50C5855650E9}" destId="{EF8173C3-B1B8-4F23-9B08-EF77D3861E17}" srcOrd="1" destOrd="0" presId="urn:microsoft.com/office/officeart/2005/8/layout/target1"/>
    <dgm:cxn modelId="{0A4ECAC8-BC79-46E1-8B35-ECB5FC288835}" type="presParOf" srcId="{B15C5E13-641E-4B24-8299-50C5855650E9}" destId="{24B1B991-6AD8-4AAD-AA41-799C0383835D}" srcOrd="2" destOrd="0" presId="urn:microsoft.com/office/officeart/2005/8/layout/target1"/>
    <dgm:cxn modelId="{99AE59D1-847A-4E10-954D-5FA1006E3EB7}" type="presParOf" srcId="{B15C5E13-641E-4B24-8299-50C5855650E9}" destId="{3FAD2C7D-1871-4F6A-8E2D-5B30FB9788CF}" srcOrd="3" destOrd="0" presId="urn:microsoft.com/office/officeart/2005/8/layout/target1"/>
    <dgm:cxn modelId="{0E8ADEAA-7099-4BA1-9AF9-42E594FEE096}" type="presParOf" srcId="{B15C5E13-641E-4B24-8299-50C5855650E9}" destId="{9A3D06F1-801F-4D35-A7A1-F3EC8A1EB53B}" srcOrd="4" destOrd="0" presId="urn:microsoft.com/office/officeart/2005/8/layout/target1"/>
    <dgm:cxn modelId="{934EEEAC-BD27-4F10-9142-6D0230C96E64}" type="presParOf" srcId="{B15C5E13-641E-4B24-8299-50C5855650E9}" destId="{04A4C601-429C-4E9F-B434-746B98F9B5AE}" srcOrd="5" destOrd="0" presId="urn:microsoft.com/office/officeart/2005/8/layout/target1"/>
    <dgm:cxn modelId="{5C9BAB3A-E8CA-4830-AC89-577C4A4A9FA7}" type="presParOf" srcId="{B15C5E13-641E-4B24-8299-50C5855650E9}" destId="{C7136266-F515-4E38-ADD4-18A9C0525E7D}" srcOrd="6" destOrd="0" presId="urn:microsoft.com/office/officeart/2005/8/layout/target1"/>
    <dgm:cxn modelId="{A52A53EB-A17F-4299-80A0-D6B8F31093C3}" type="presParOf" srcId="{B15C5E13-641E-4B24-8299-50C5855650E9}" destId="{A54AB28C-5C9A-4A01-A73F-9113F78779A4}" srcOrd="7" destOrd="0" presId="urn:microsoft.com/office/officeart/2005/8/layout/target1"/>
    <dgm:cxn modelId="{FBFF7B1C-13B0-4F38-B2BE-D30CBE646468}" type="presParOf" srcId="{B15C5E13-641E-4B24-8299-50C5855650E9}" destId="{7E0B75D4-09EE-4101-B4D3-10BFE3859EB8}" srcOrd="8" destOrd="0" presId="urn:microsoft.com/office/officeart/2005/8/layout/target1"/>
    <dgm:cxn modelId="{9E680443-56AA-45C3-9310-D9111C9BD67E}" type="presParOf" srcId="{B15C5E13-641E-4B24-8299-50C5855650E9}" destId="{4C221DE3-CD57-4269-8106-C9787BF799EE}" srcOrd="9" destOrd="0" presId="urn:microsoft.com/office/officeart/2005/8/layout/target1"/>
    <dgm:cxn modelId="{F5DF9431-6798-49CE-8056-1971E54242B0}" type="presParOf" srcId="{B15C5E13-641E-4B24-8299-50C5855650E9}" destId="{2E9C3A9E-DE00-4E6B-AF2F-7F3859A0AD65}" srcOrd="10" destOrd="0" presId="urn:microsoft.com/office/officeart/2005/8/layout/target1"/>
    <dgm:cxn modelId="{89215D67-EE1D-45CF-B2B0-1492A1563AF0}" type="presParOf" srcId="{B15C5E13-641E-4B24-8299-50C5855650E9}" destId="{328168A2-B5A6-4BAC-8DF1-E8F184F507FA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406404-F19B-48A0-9E12-0BE72FA5FF99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19AD696-8CFF-413D-A6E6-5CAD76D7691B}">
      <dgm:prSet custT="1"/>
      <dgm:spPr/>
      <dgm:t>
        <a:bodyPr/>
        <a:lstStyle/>
        <a:p>
          <a:pPr>
            <a:defRPr b="1"/>
          </a:pPr>
          <a:r>
            <a:rPr lang="en-GB" sz="2000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The ‘OSOP’ method is a halfway house between constant comparison and summarising approaches</a:t>
          </a:r>
          <a:endParaRPr lang="en-US" sz="2000" b="0" i="0" dirty="0">
            <a:latin typeface="Helvetica Neue Thin" panose="020B0403020202020204" pitchFamily="34" charset="0"/>
            <a:ea typeface="Helvetica Neue Thin" panose="020B0403020202020204" pitchFamily="34" charset="0"/>
          </a:endParaRPr>
        </a:p>
      </dgm:t>
    </dgm:pt>
    <dgm:pt modelId="{DEAF4460-8B68-4BF9-955A-43C499BCE1EC}" type="parTrans" cxnId="{5B1BE742-C130-4D73-95D9-7915D2344B8A}">
      <dgm:prSet/>
      <dgm:spPr/>
      <dgm:t>
        <a:bodyPr/>
        <a:lstStyle/>
        <a:p>
          <a:endParaRPr lang="en-US"/>
        </a:p>
      </dgm:t>
    </dgm:pt>
    <dgm:pt modelId="{366C20EB-4EC8-41B7-A880-6881B360872A}" type="sibTrans" cxnId="{5B1BE742-C130-4D73-95D9-7915D2344B8A}">
      <dgm:prSet/>
      <dgm:spPr/>
      <dgm:t>
        <a:bodyPr/>
        <a:lstStyle/>
        <a:p>
          <a:endParaRPr lang="en-US"/>
        </a:p>
      </dgm:t>
    </dgm:pt>
    <dgm:pt modelId="{1DF105E6-6335-404E-9108-8D8BCF39B630}">
      <dgm:prSet custT="1"/>
      <dgm:spPr/>
      <dgm:t>
        <a:bodyPr/>
        <a:lstStyle/>
        <a:p>
          <a:pPr>
            <a:defRPr b="1"/>
          </a:pPr>
          <a:r>
            <a:rPr lang="en-GB" sz="2000" b="0" i="0">
              <a:latin typeface="Helvetica Neue Thin" panose="020B0403020202020204" pitchFamily="34" charset="0"/>
              <a:ea typeface="Helvetica Neue Thin" panose="020B0403020202020204" pitchFamily="34" charset="0"/>
            </a:rPr>
            <a:t>Aim to collate any issues that arise in a section of the interview on ‘One Sheet of Paper’ (each with an ID)</a:t>
          </a:r>
          <a:endParaRPr lang="en-US" sz="2000" b="0" i="0">
            <a:latin typeface="Helvetica Neue Thin" panose="020B0403020202020204" pitchFamily="34" charset="0"/>
            <a:ea typeface="Helvetica Neue Thin" panose="020B0403020202020204" pitchFamily="34" charset="0"/>
          </a:endParaRPr>
        </a:p>
      </dgm:t>
    </dgm:pt>
    <dgm:pt modelId="{F1202A09-2B3A-44D0-8A0A-04261F0D0DB5}" type="parTrans" cxnId="{7F3C3345-3F7D-4B0F-9600-CC62F363166F}">
      <dgm:prSet/>
      <dgm:spPr/>
      <dgm:t>
        <a:bodyPr/>
        <a:lstStyle/>
        <a:p>
          <a:endParaRPr lang="en-US"/>
        </a:p>
      </dgm:t>
    </dgm:pt>
    <dgm:pt modelId="{9A226843-A028-438B-A128-9E48F7C92AFA}" type="sibTrans" cxnId="{7F3C3345-3F7D-4B0F-9600-CC62F363166F}">
      <dgm:prSet/>
      <dgm:spPr/>
      <dgm:t>
        <a:bodyPr/>
        <a:lstStyle/>
        <a:p>
          <a:endParaRPr lang="en-US"/>
        </a:p>
      </dgm:t>
    </dgm:pt>
    <dgm:pt modelId="{8749311C-254E-4771-ADB7-410F6C2EC44F}">
      <dgm:prSet custT="1"/>
      <dgm:spPr/>
      <dgm:t>
        <a:bodyPr/>
        <a:lstStyle/>
        <a:p>
          <a:pPr>
            <a:defRPr b="1"/>
          </a:pPr>
          <a:r>
            <a:rPr lang="en-GB" sz="2000" b="0" i="0">
              <a:latin typeface="Helvetica Neue Thin" panose="020B0403020202020204" pitchFamily="34" charset="0"/>
              <a:ea typeface="Helvetica Neue Thin" panose="020B0403020202020204" pitchFamily="34" charset="0"/>
            </a:rPr>
            <a:t>Example: PANDA</a:t>
          </a:r>
          <a:endParaRPr lang="en-US" sz="2000" b="0" i="0">
            <a:latin typeface="Helvetica Neue Thin" panose="020B0403020202020204" pitchFamily="34" charset="0"/>
            <a:ea typeface="Helvetica Neue Thin" panose="020B0403020202020204" pitchFamily="34" charset="0"/>
          </a:endParaRPr>
        </a:p>
      </dgm:t>
    </dgm:pt>
    <dgm:pt modelId="{E3A557D7-5722-4A14-B547-EF5E9ECC5E9B}" type="parTrans" cxnId="{F28FC242-A4A4-4A5A-8150-4E8CEE7304D3}">
      <dgm:prSet/>
      <dgm:spPr/>
      <dgm:t>
        <a:bodyPr/>
        <a:lstStyle/>
        <a:p>
          <a:endParaRPr lang="en-US"/>
        </a:p>
      </dgm:t>
    </dgm:pt>
    <dgm:pt modelId="{C01CCC3B-4119-405C-8476-235002CEB937}" type="sibTrans" cxnId="{F28FC242-A4A4-4A5A-8150-4E8CEE7304D3}">
      <dgm:prSet/>
      <dgm:spPr/>
      <dgm:t>
        <a:bodyPr/>
        <a:lstStyle/>
        <a:p>
          <a:endParaRPr lang="en-US"/>
        </a:p>
      </dgm:t>
    </dgm:pt>
    <dgm:pt modelId="{38D1CF52-288D-4580-B1CF-8418CD088867}">
      <dgm:prSet custT="1"/>
      <dgm:spPr/>
      <dgm:t>
        <a:bodyPr/>
        <a:lstStyle/>
        <a:p>
          <a:r>
            <a:rPr lang="en-GB" sz="1400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Relationship with surgical team and timing of surgery (ID1)</a:t>
          </a:r>
          <a:endParaRPr lang="en-US" sz="1400" b="0" i="0" dirty="0">
            <a:latin typeface="Helvetica Neue Thin" panose="020B0403020202020204" pitchFamily="34" charset="0"/>
            <a:ea typeface="Helvetica Neue Thin" panose="020B0403020202020204" pitchFamily="34" charset="0"/>
          </a:endParaRPr>
        </a:p>
      </dgm:t>
    </dgm:pt>
    <dgm:pt modelId="{45F77DDA-FE5B-49D4-9D78-AF8B47A7495A}" type="parTrans" cxnId="{081B66E2-11C8-457C-BC95-539C151C1A87}">
      <dgm:prSet/>
      <dgm:spPr/>
      <dgm:t>
        <a:bodyPr/>
        <a:lstStyle/>
        <a:p>
          <a:endParaRPr lang="en-US"/>
        </a:p>
      </dgm:t>
    </dgm:pt>
    <dgm:pt modelId="{ECBC5F94-1078-41B1-B8CB-51C389425D0F}" type="sibTrans" cxnId="{081B66E2-11C8-457C-BC95-539C151C1A87}">
      <dgm:prSet/>
      <dgm:spPr/>
      <dgm:t>
        <a:bodyPr/>
        <a:lstStyle/>
        <a:p>
          <a:endParaRPr lang="en-US"/>
        </a:p>
      </dgm:t>
    </dgm:pt>
    <dgm:pt modelId="{45ABB3A7-9F0C-4CF5-88CE-59BE41A4BA26}">
      <dgm:prSet custT="1"/>
      <dgm:spPr/>
      <dgm:t>
        <a:bodyPr/>
        <a:lstStyle/>
        <a:p>
          <a:r>
            <a:rPr lang="en-GB" sz="1400" b="0" i="0">
              <a:latin typeface="Helvetica Neue Thin" panose="020B0403020202020204" pitchFamily="34" charset="0"/>
              <a:ea typeface="Helvetica Neue Thin" panose="020B0403020202020204" pitchFamily="34" charset="0"/>
            </a:rPr>
            <a:t>Timing of surgery and worry about cost of surgery (ID2)</a:t>
          </a:r>
          <a:endParaRPr lang="en-US" sz="1400" b="0" i="0">
            <a:latin typeface="Helvetica Neue Thin" panose="020B0403020202020204" pitchFamily="34" charset="0"/>
            <a:ea typeface="Helvetica Neue Thin" panose="020B0403020202020204" pitchFamily="34" charset="0"/>
          </a:endParaRPr>
        </a:p>
      </dgm:t>
    </dgm:pt>
    <dgm:pt modelId="{BDEECEE1-80A9-40F4-B5AD-CE5DCEDFBBD9}" type="parTrans" cxnId="{7FBFC488-FD31-4E65-A104-2AFF75B83F3B}">
      <dgm:prSet/>
      <dgm:spPr/>
      <dgm:t>
        <a:bodyPr/>
        <a:lstStyle/>
        <a:p>
          <a:endParaRPr lang="en-US"/>
        </a:p>
      </dgm:t>
    </dgm:pt>
    <dgm:pt modelId="{1B005E21-05A4-4DD9-9B21-2B0601A9D77B}" type="sibTrans" cxnId="{7FBFC488-FD31-4E65-A104-2AFF75B83F3B}">
      <dgm:prSet/>
      <dgm:spPr/>
      <dgm:t>
        <a:bodyPr/>
        <a:lstStyle/>
        <a:p>
          <a:endParaRPr lang="en-US"/>
        </a:p>
      </dgm:t>
    </dgm:pt>
    <dgm:pt modelId="{F91CE372-DC64-441E-91AC-ED0B326F305F}">
      <dgm:prSet custT="1"/>
      <dgm:spPr/>
      <dgm:t>
        <a:bodyPr/>
        <a:lstStyle/>
        <a:p>
          <a:r>
            <a:rPr lang="en-GB" sz="1400" b="0" i="0">
              <a:latin typeface="Helvetica Neue Thin" panose="020B0403020202020204" pitchFamily="34" charset="0"/>
              <a:ea typeface="Helvetica Neue Thin" panose="020B0403020202020204" pitchFamily="34" charset="0"/>
            </a:rPr>
            <a:t>Timing of surgery and communication with family (ID3)</a:t>
          </a:r>
          <a:endParaRPr lang="en-US" sz="1400" b="0" i="0">
            <a:latin typeface="Helvetica Neue Thin" panose="020B0403020202020204" pitchFamily="34" charset="0"/>
            <a:ea typeface="Helvetica Neue Thin" panose="020B0403020202020204" pitchFamily="34" charset="0"/>
          </a:endParaRPr>
        </a:p>
      </dgm:t>
    </dgm:pt>
    <dgm:pt modelId="{6B71B962-5876-418F-B54B-BAFB8E3324F4}" type="parTrans" cxnId="{7412E6AB-4826-49B3-8892-714626B2CB2C}">
      <dgm:prSet/>
      <dgm:spPr/>
      <dgm:t>
        <a:bodyPr/>
        <a:lstStyle/>
        <a:p>
          <a:endParaRPr lang="en-US"/>
        </a:p>
      </dgm:t>
    </dgm:pt>
    <dgm:pt modelId="{90055AF6-004B-4FD9-84EB-83616269A9AF}" type="sibTrans" cxnId="{7412E6AB-4826-49B3-8892-714626B2CB2C}">
      <dgm:prSet/>
      <dgm:spPr/>
      <dgm:t>
        <a:bodyPr/>
        <a:lstStyle/>
        <a:p>
          <a:endParaRPr lang="en-US"/>
        </a:p>
      </dgm:t>
    </dgm:pt>
    <dgm:pt modelId="{71EFC6CF-3A24-4BF7-952E-E6084BF7C6E9}">
      <dgm:prSet custT="1"/>
      <dgm:spPr/>
      <dgm:t>
        <a:bodyPr/>
        <a:lstStyle/>
        <a:p>
          <a:pPr>
            <a:defRPr b="1"/>
          </a:pPr>
          <a:r>
            <a:rPr lang="en-GB" sz="2000" b="0" i="0" dirty="0">
              <a:latin typeface="Helvetica Neue Thin" panose="020B0403020202020204" pitchFamily="34" charset="0"/>
              <a:ea typeface="Helvetica Neue Thin" panose="020B0403020202020204" pitchFamily="34" charset="0"/>
            </a:rPr>
            <a:t>You can then use this to develop broader themes</a:t>
          </a:r>
          <a:endParaRPr lang="en-US" sz="2000" b="0" i="0" dirty="0">
            <a:latin typeface="Helvetica Neue Thin" panose="020B0403020202020204" pitchFamily="34" charset="0"/>
            <a:ea typeface="Helvetica Neue Thin" panose="020B0403020202020204" pitchFamily="34" charset="0"/>
          </a:endParaRPr>
        </a:p>
      </dgm:t>
    </dgm:pt>
    <dgm:pt modelId="{B132CBDE-6851-47AF-AE2E-7D92821AC611}" type="parTrans" cxnId="{70B77812-8D52-40B0-A9AC-12E99205816C}">
      <dgm:prSet/>
      <dgm:spPr/>
      <dgm:t>
        <a:bodyPr/>
        <a:lstStyle/>
        <a:p>
          <a:endParaRPr lang="en-US"/>
        </a:p>
      </dgm:t>
    </dgm:pt>
    <dgm:pt modelId="{C2DA9802-4DF6-4792-A082-48147C1EA59D}" type="sibTrans" cxnId="{70B77812-8D52-40B0-A9AC-12E99205816C}">
      <dgm:prSet/>
      <dgm:spPr/>
      <dgm:t>
        <a:bodyPr/>
        <a:lstStyle/>
        <a:p>
          <a:endParaRPr lang="en-US"/>
        </a:p>
      </dgm:t>
    </dgm:pt>
    <dgm:pt modelId="{F74EF88F-5433-4367-86D6-AC76C46724CA}" type="pres">
      <dgm:prSet presAssocID="{53406404-F19B-48A0-9E12-0BE72FA5FF99}" presName="root" presStyleCnt="0">
        <dgm:presLayoutVars>
          <dgm:dir/>
          <dgm:resizeHandles val="exact"/>
        </dgm:presLayoutVars>
      </dgm:prSet>
      <dgm:spPr/>
    </dgm:pt>
    <dgm:pt modelId="{D6739849-5369-4165-B0C2-C0F6DC0A2A00}" type="pres">
      <dgm:prSet presAssocID="{C19AD696-8CFF-413D-A6E6-5CAD76D7691B}" presName="compNode" presStyleCnt="0"/>
      <dgm:spPr/>
    </dgm:pt>
    <dgm:pt modelId="{3F822779-0AC8-4D83-B9E1-3AF6C2975E4A}" type="pres">
      <dgm:prSet presAssocID="{C19AD696-8CFF-413D-A6E6-5CAD76D7691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DA899563-7E61-47D6-90B9-8055420FDCFC}" type="pres">
      <dgm:prSet presAssocID="{C19AD696-8CFF-413D-A6E6-5CAD76D7691B}" presName="iconSpace" presStyleCnt="0"/>
      <dgm:spPr/>
    </dgm:pt>
    <dgm:pt modelId="{7441153B-0D84-4F47-9010-7A32E4AAB370}" type="pres">
      <dgm:prSet presAssocID="{C19AD696-8CFF-413D-A6E6-5CAD76D7691B}" presName="parTx" presStyleLbl="revTx" presStyleIdx="0" presStyleCnt="8">
        <dgm:presLayoutVars>
          <dgm:chMax val="0"/>
          <dgm:chPref val="0"/>
        </dgm:presLayoutVars>
      </dgm:prSet>
      <dgm:spPr/>
    </dgm:pt>
    <dgm:pt modelId="{E05EC402-525B-4250-AB6C-2B39DF5CAD12}" type="pres">
      <dgm:prSet presAssocID="{C19AD696-8CFF-413D-A6E6-5CAD76D7691B}" presName="txSpace" presStyleCnt="0"/>
      <dgm:spPr/>
    </dgm:pt>
    <dgm:pt modelId="{4808A88B-AFEC-47F7-ADB1-A9625325BFBF}" type="pres">
      <dgm:prSet presAssocID="{C19AD696-8CFF-413D-A6E6-5CAD76D7691B}" presName="desTx" presStyleLbl="revTx" presStyleIdx="1" presStyleCnt="8">
        <dgm:presLayoutVars/>
      </dgm:prSet>
      <dgm:spPr/>
    </dgm:pt>
    <dgm:pt modelId="{4804E5C2-7B9B-418B-8870-A132822CA832}" type="pres">
      <dgm:prSet presAssocID="{366C20EB-4EC8-41B7-A880-6881B360872A}" presName="sibTrans" presStyleCnt="0"/>
      <dgm:spPr/>
    </dgm:pt>
    <dgm:pt modelId="{1D12DDC2-985A-449E-8C95-712AE2DFF38B}" type="pres">
      <dgm:prSet presAssocID="{1DF105E6-6335-404E-9108-8D8BCF39B630}" presName="compNode" presStyleCnt="0"/>
      <dgm:spPr/>
    </dgm:pt>
    <dgm:pt modelId="{BCA3B95E-9589-4038-9A5C-C82828939CEB}" type="pres">
      <dgm:prSet presAssocID="{1DF105E6-6335-404E-9108-8D8BCF39B63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C92BFEA-D7C8-41F3-8502-82B9ED3BEC9A}" type="pres">
      <dgm:prSet presAssocID="{1DF105E6-6335-404E-9108-8D8BCF39B630}" presName="iconSpace" presStyleCnt="0"/>
      <dgm:spPr/>
    </dgm:pt>
    <dgm:pt modelId="{1F0F57F2-2EAD-4509-AD68-9D68A70B8D93}" type="pres">
      <dgm:prSet presAssocID="{1DF105E6-6335-404E-9108-8D8BCF39B630}" presName="parTx" presStyleLbl="revTx" presStyleIdx="2" presStyleCnt="8">
        <dgm:presLayoutVars>
          <dgm:chMax val="0"/>
          <dgm:chPref val="0"/>
        </dgm:presLayoutVars>
      </dgm:prSet>
      <dgm:spPr/>
    </dgm:pt>
    <dgm:pt modelId="{1C0408D2-E630-4900-A833-BCE6869E06C6}" type="pres">
      <dgm:prSet presAssocID="{1DF105E6-6335-404E-9108-8D8BCF39B630}" presName="txSpace" presStyleCnt="0"/>
      <dgm:spPr/>
    </dgm:pt>
    <dgm:pt modelId="{FE92542F-95B9-45F2-8A84-E5EA27C5A8A0}" type="pres">
      <dgm:prSet presAssocID="{1DF105E6-6335-404E-9108-8D8BCF39B630}" presName="desTx" presStyleLbl="revTx" presStyleIdx="3" presStyleCnt="8">
        <dgm:presLayoutVars/>
      </dgm:prSet>
      <dgm:spPr/>
    </dgm:pt>
    <dgm:pt modelId="{B63DE5D0-6BED-4693-891D-6BE188A44C8B}" type="pres">
      <dgm:prSet presAssocID="{9A226843-A028-438B-A128-9E48F7C92AFA}" presName="sibTrans" presStyleCnt="0"/>
      <dgm:spPr/>
    </dgm:pt>
    <dgm:pt modelId="{847500D6-CB9A-4A7A-8EB7-599D0A3716E3}" type="pres">
      <dgm:prSet presAssocID="{8749311C-254E-4771-ADB7-410F6C2EC44F}" presName="compNode" presStyleCnt="0"/>
      <dgm:spPr/>
    </dgm:pt>
    <dgm:pt modelId="{B03DB9CB-BBA5-4B3D-AE00-6FDF19D604C1}" type="pres">
      <dgm:prSet presAssocID="{8749311C-254E-4771-ADB7-410F6C2EC44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nda"/>
        </a:ext>
      </dgm:extLst>
    </dgm:pt>
    <dgm:pt modelId="{27BC9955-C30D-4D97-94F2-FA5F424823DF}" type="pres">
      <dgm:prSet presAssocID="{8749311C-254E-4771-ADB7-410F6C2EC44F}" presName="iconSpace" presStyleCnt="0"/>
      <dgm:spPr/>
    </dgm:pt>
    <dgm:pt modelId="{EC047BE2-7B45-4752-9CA4-E6CAA8A06711}" type="pres">
      <dgm:prSet presAssocID="{8749311C-254E-4771-ADB7-410F6C2EC44F}" presName="parTx" presStyleLbl="revTx" presStyleIdx="4" presStyleCnt="8">
        <dgm:presLayoutVars>
          <dgm:chMax val="0"/>
          <dgm:chPref val="0"/>
        </dgm:presLayoutVars>
      </dgm:prSet>
      <dgm:spPr/>
    </dgm:pt>
    <dgm:pt modelId="{E426B882-7C53-4DD0-B0E2-FAC766997AAF}" type="pres">
      <dgm:prSet presAssocID="{8749311C-254E-4771-ADB7-410F6C2EC44F}" presName="txSpace" presStyleCnt="0"/>
      <dgm:spPr/>
    </dgm:pt>
    <dgm:pt modelId="{8D760E3D-EAFE-44C7-BBA5-8B566504AC75}" type="pres">
      <dgm:prSet presAssocID="{8749311C-254E-4771-ADB7-410F6C2EC44F}" presName="desTx" presStyleLbl="revTx" presStyleIdx="5" presStyleCnt="8" custLinFactNeighborY="-66161">
        <dgm:presLayoutVars/>
      </dgm:prSet>
      <dgm:spPr/>
    </dgm:pt>
    <dgm:pt modelId="{98E622BD-D77A-4C15-BCAF-8C431D25C563}" type="pres">
      <dgm:prSet presAssocID="{C01CCC3B-4119-405C-8476-235002CEB937}" presName="sibTrans" presStyleCnt="0"/>
      <dgm:spPr/>
    </dgm:pt>
    <dgm:pt modelId="{BD7A3CB7-81A6-46CE-AB09-89F59BFFCB55}" type="pres">
      <dgm:prSet presAssocID="{71EFC6CF-3A24-4BF7-952E-E6084BF7C6E9}" presName="compNode" presStyleCnt="0"/>
      <dgm:spPr/>
    </dgm:pt>
    <dgm:pt modelId="{85B15F68-F602-493E-AB67-34E4308383DA}" type="pres">
      <dgm:prSet presAssocID="{71EFC6CF-3A24-4BF7-952E-E6084BF7C6E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979B72F-6CB3-40D9-B0A1-D2E2B93F7F51}" type="pres">
      <dgm:prSet presAssocID="{71EFC6CF-3A24-4BF7-952E-E6084BF7C6E9}" presName="iconSpace" presStyleCnt="0"/>
      <dgm:spPr/>
    </dgm:pt>
    <dgm:pt modelId="{FC997169-102E-4711-AD20-293B875C3777}" type="pres">
      <dgm:prSet presAssocID="{71EFC6CF-3A24-4BF7-952E-E6084BF7C6E9}" presName="parTx" presStyleLbl="revTx" presStyleIdx="6" presStyleCnt="8">
        <dgm:presLayoutVars>
          <dgm:chMax val="0"/>
          <dgm:chPref val="0"/>
        </dgm:presLayoutVars>
      </dgm:prSet>
      <dgm:spPr/>
    </dgm:pt>
    <dgm:pt modelId="{4858855A-411C-4685-99BA-D44327931C46}" type="pres">
      <dgm:prSet presAssocID="{71EFC6CF-3A24-4BF7-952E-E6084BF7C6E9}" presName="txSpace" presStyleCnt="0"/>
      <dgm:spPr/>
    </dgm:pt>
    <dgm:pt modelId="{A2A32C15-6ACE-44F9-8736-CBA7DE6ED667}" type="pres">
      <dgm:prSet presAssocID="{71EFC6CF-3A24-4BF7-952E-E6084BF7C6E9}" presName="desTx" presStyleLbl="revTx" presStyleIdx="7" presStyleCnt="8">
        <dgm:presLayoutVars/>
      </dgm:prSet>
      <dgm:spPr/>
    </dgm:pt>
  </dgm:ptLst>
  <dgm:cxnLst>
    <dgm:cxn modelId="{70B77812-8D52-40B0-A9AC-12E99205816C}" srcId="{53406404-F19B-48A0-9E12-0BE72FA5FF99}" destId="{71EFC6CF-3A24-4BF7-952E-E6084BF7C6E9}" srcOrd="3" destOrd="0" parTransId="{B132CBDE-6851-47AF-AE2E-7D92821AC611}" sibTransId="{C2DA9802-4DF6-4792-A082-48147C1EA59D}"/>
    <dgm:cxn modelId="{AA3EB819-091B-48EC-98BC-9A14E97D4363}" type="presOf" srcId="{45ABB3A7-9F0C-4CF5-88CE-59BE41A4BA26}" destId="{8D760E3D-EAFE-44C7-BBA5-8B566504AC75}" srcOrd="0" destOrd="1" presId="urn:microsoft.com/office/officeart/2018/2/layout/IconLabelDescriptionList"/>
    <dgm:cxn modelId="{278DE826-B52F-47BE-ADA3-AF6C2470C6A8}" type="presOf" srcId="{71EFC6CF-3A24-4BF7-952E-E6084BF7C6E9}" destId="{FC997169-102E-4711-AD20-293B875C3777}" srcOrd="0" destOrd="0" presId="urn:microsoft.com/office/officeart/2018/2/layout/IconLabelDescriptionList"/>
    <dgm:cxn modelId="{F28FC242-A4A4-4A5A-8150-4E8CEE7304D3}" srcId="{53406404-F19B-48A0-9E12-0BE72FA5FF99}" destId="{8749311C-254E-4771-ADB7-410F6C2EC44F}" srcOrd="2" destOrd="0" parTransId="{E3A557D7-5722-4A14-B547-EF5E9ECC5E9B}" sibTransId="{C01CCC3B-4119-405C-8476-235002CEB937}"/>
    <dgm:cxn modelId="{5B1BE742-C130-4D73-95D9-7915D2344B8A}" srcId="{53406404-F19B-48A0-9E12-0BE72FA5FF99}" destId="{C19AD696-8CFF-413D-A6E6-5CAD76D7691B}" srcOrd="0" destOrd="0" parTransId="{DEAF4460-8B68-4BF9-955A-43C499BCE1EC}" sibTransId="{366C20EB-4EC8-41B7-A880-6881B360872A}"/>
    <dgm:cxn modelId="{7F3C3345-3F7D-4B0F-9600-CC62F363166F}" srcId="{53406404-F19B-48A0-9E12-0BE72FA5FF99}" destId="{1DF105E6-6335-404E-9108-8D8BCF39B630}" srcOrd="1" destOrd="0" parTransId="{F1202A09-2B3A-44D0-8A0A-04261F0D0DB5}" sibTransId="{9A226843-A028-438B-A128-9E48F7C92AFA}"/>
    <dgm:cxn modelId="{FC827871-7021-438F-B586-D0943EFA62DD}" type="presOf" srcId="{F91CE372-DC64-441E-91AC-ED0B326F305F}" destId="{8D760E3D-EAFE-44C7-BBA5-8B566504AC75}" srcOrd="0" destOrd="2" presId="urn:microsoft.com/office/officeart/2018/2/layout/IconLabelDescriptionList"/>
    <dgm:cxn modelId="{7FBFC488-FD31-4E65-A104-2AFF75B83F3B}" srcId="{8749311C-254E-4771-ADB7-410F6C2EC44F}" destId="{45ABB3A7-9F0C-4CF5-88CE-59BE41A4BA26}" srcOrd="1" destOrd="0" parTransId="{BDEECEE1-80A9-40F4-B5AD-CE5DCEDFBBD9}" sibTransId="{1B005E21-05A4-4DD9-9B21-2B0601A9D77B}"/>
    <dgm:cxn modelId="{A3053A90-7D4B-4596-8638-FBA1630D66B2}" type="presOf" srcId="{53406404-F19B-48A0-9E12-0BE72FA5FF99}" destId="{F74EF88F-5433-4367-86D6-AC76C46724CA}" srcOrd="0" destOrd="0" presId="urn:microsoft.com/office/officeart/2018/2/layout/IconLabelDescriptionList"/>
    <dgm:cxn modelId="{89FA3091-B1B4-4D15-8A49-630F0124F448}" type="presOf" srcId="{1DF105E6-6335-404E-9108-8D8BCF39B630}" destId="{1F0F57F2-2EAD-4509-AD68-9D68A70B8D93}" srcOrd="0" destOrd="0" presId="urn:microsoft.com/office/officeart/2018/2/layout/IconLabelDescriptionList"/>
    <dgm:cxn modelId="{C3891892-CF89-4F2B-BDD3-FFF068B30AFE}" type="presOf" srcId="{8749311C-254E-4771-ADB7-410F6C2EC44F}" destId="{EC047BE2-7B45-4752-9CA4-E6CAA8A06711}" srcOrd="0" destOrd="0" presId="urn:microsoft.com/office/officeart/2018/2/layout/IconLabelDescriptionList"/>
    <dgm:cxn modelId="{8782C8A3-791D-4C3E-934C-BB795D56A429}" type="presOf" srcId="{38D1CF52-288D-4580-B1CF-8418CD088867}" destId="{8D760E3D-EAFE-44C7-BBA5-8B566504AC75}" srcOrd="0" destOrd="0" presId="urn:microsoft.com/office/officeart/2018/2/layout/IconLabelDescriptionList"/>
    <dgm:cxn modelId="{7412E6AB-4826-49B3-8892-714626B2CB2C}" srcId="{8749311C-254E-4771-ADB7-410F6C2EC44F}" destId="{F91CE372-DC64-441E-91AC-ED0B326F305F}" srcOrd="2" destOrd="0" parTransId="{6B71B962-5876-418F-B54B-BAFB8E3324F4}" sibTransId="{90055AF6-004B-4FD9-84EB-83616269A9AF}"/>
    <dgm:cxn modelId="{6FD9E5D2-4D3E-4E0D-A073-837A8381C044}" type="presOf" srcId="{C19AD696-8CFF-413D-A6E6-5CAD76D7691B}" destId="{7441153B-0D84-4F47-9010-7A32E4AAB370}" srcOrd="0" destOrd="0" presId="urn:microsoft.com/office/officeart/2018/2/layout/IconLabelDescriptionList"/>
    <dgm:cxn modelId="{081B66E2-11C8-457C-BC95-539C151C1A87}" srcId="{8749311C-254E-4771-ADB7-410F6C2EC44F}" destId="{38D1CF52-288D-4580-B1CF-8418CD088867}" srcOrd="0" destOrd="0" parTransId="{45F77DDA-FE5B-49D4-9D78-AF8B47A7495A}" sibTransId="{ECBC5F94-1078-41B1-B8CB-51C389425D0F}"/>
    <dgm:cxn modelId="{57FF37BB-7A0A-49C0-A3B7-8B155509BAE3}" type="presParOf" srcId="{F74EF88F-5433-4367-86D6-AC76C46724CA}" destId="{D6739849-5369-4165-B0C2-C0F6DC0A2A00}" srcOrd="0" destOrd="0" presId="urn:microsoft.com/office/officeart/2018/2/layout/IconLabelDescriptionList"/>
    <dgm:cxn modelId="{259C27A3-7737-4758-9FDA-EB948D29728F}" type="presParOf" srcId="{D6739849-5369-4165-B0C2-C0F6DC0A2A00}" destId="{3F822779-0AC8-4D83-B9E1-3AF6C2975E4A}" srcOrd="0" destOrd="0" presId="urn:microsoft.com/office/officeart/2018/2/layout/IconLabelDescriptionList"/>
    <dgm:cxn modelId="{A2725ACF-8AF5-4E76-A95C-F70B9C8502E5}" type="presParOf" srcId="{D6739849-5369-4165-B0C2-C0F6DC0A2A00}" destId="{DA899563-7E61-47D6-90B9-8055420FDCFC}" srcOrd="1" destOrd="0" presId="urn:microsoft.com/office/officeart/2018/2/layout/IconLabelDescriptionList"/>
    <dgm:cxn modelId="{97AD0F40-3388-419C-9499-FE0207FAC643}" type="presParOf" srcId="{D6739849-5369-4165-B0C2-C0F6DC0A2A00}" destId="{7441153B-0D84-4F47-9010-7A32E4AAB370}" srcOrd="2" destOrd="0" presId="urn:microsoft.com/office/officeart/2018/2/layout/IconLabelDescriptionList"/>
    <dgm:cxn modelId="{8AC645FE-6E2A-44F4-8551-CC201F58EA08}" type="presParOf" srcId="{D6739849-5369-4165-B0C2-C0F6DC0A2A00}" destId="{E05EC402-525B-4250-AB6C-2B39DF5CAD12}" srcOrd="3" destOrd="0" presId="urn:microsoft.com/office/officeart/2018/2/layout/IconLabelDescriptionList"/>
    <dgm:cxn modelId="{8ABED554-1E37-4C36-8063-BCA44062B5DA}" type="presParOf" srcId="{D6739849-5369-4165-B0C2-C0F6DC0A2A00}" destId="{4808A88B-AFEC-47F7-ADB1-A9625325BFBF}" srcOrd="4" destOrd="0" presId="urn:microsoft.com/office/officeart/2018/2/layout/IconLabelDescriptionList"/>
    <dgm:cxn modelId="{C06F5D90-90B7-41AF-8561-DBB006250E76}" type="presParOf" srcId="{F74EF88F-5433-4367-86D6-AC76C46724CA}" destId="{4804E5C2-7B9B-418B-8870-A132822CA832}" srcOrd="1" destOrd="0" presId="urn:microsoft.com/office/officeart/2018/2/layout/IconLabelDescriptionList"/>
    <dgm:cxn modelId="{07DB2077-DE7E-4852-A3C0-AC8786A60281}" type="presParOf" srcId="{F74EF88F-5433-4367-86D6-AC76C46724CA}" destId="{1D12DDC2-985A-449E-8C95-712AE2DFF38B}" srcOrd="2" destOrd="0" presId="urn:microsoft.com/office/officeart/2018/2/layout/IconLabelDescriptionList"/>
    <dgm:cxn modelId="{9848950D-5D89-40CB-8485-2AEFFC84FB5D}" type="presParOf" srcId="{1D12DDC2-985A-449E-8C95-712AE2DFF38B}" destId="{BCA3B95E-9589-4038-9A5C-C82828939CEB}" srcOrd="0" destOrd="0" presId="urn:microsoft.com/office/officeart/2018/2/layout/IconLabelDescriptionList"/>
    <dgm:cxn modelId="{CBE56D2A-12AD-4301-8C9C-E9B7173F7508}" type="presParOf" srcId="{1D12DDC2-985A-449E-8C95-712AE2DFF38B}" destId="{DC92BFEA-D7C8-41F3-8502-82B9ED3BEC9A}" srcOrd="1" destOrd="0" presId="urn:microsoft.com/office/officeart/2018/2/layout/IconLabelDescriptionList"/>
    <dgm:cxn modelId="{4D3725F0-B6B2-450A-9BC9-FA6756B4B89A}" type="presParOf" srcId="{1D12DDC2-985A-449E-8C95-712AE2DFF38B}" destId="{1F0F57F2-2EAD-4509-AD68-9D68A70B8D93}" srcOrd="2" destOrd="0" presId="urn:microsoft.com/office/officeart/2018/2/layout/IconLabelDescriptionList"/>
    <dgm:cxn modelId="{154C275F-BB2A-4A39-AD83-32FA6E7F7834}" type="presParOf" srcId="{1D12DDC2-985A-449E-8C95-712AE2DFF38B}" destId="{1C0408D2-E630-4900-A833-BCE6869E06C6}" srcOrd="3" destOrd="0" presId="urn:microsoft.com/office/officeart/2018/2/layout/IconLabelDescriptionList"/>
    <dgm:cxn modelId="{55200F0D-6E0E-4E91-8336-DC2750B07731}" type="presParOf" srcId="{1D12DDC2-985A-449E-8C95-712AE2DFF38B}" destId="{FE92542F-95B9-45F2-8A84-E5EA27C5A8A0}" srcOrd="4" destOrd="0" presId="urn:microsoft.com/office/officeart/2018/2/layout/IconLabelDescriptionList"/>
    <dgm:cxn modelId="{A18BF31C-5FB1-4072-8C4C-463FB6A382F7}" type="presParOf" srcId="{F74EF88F-5433-4367-86D6-AC76C46724CA}" destId="{B63DE5D0-6BED-4693-891D-6BE188A44C8B}" srcOrd="3" destOrd="0" presId="urn:microsoft.com/office/officeart/2018/2/layout/IconLabelDescriptionList"/>
    <dgm:cxn modelId="{67EB813D-0F18-4183-BFF3-368E76D8C61D}" type="presParOf" srcId="{F74EF88F-5433-4367-86D6-AC76C46724CA}" destId="{847500D6-CB9A-4A7A-8EB7-599D0A3716E3}" srcOrd="4" destOrd="0" presId="urn:microsoft.com/office/officeart/2018/2/layout/IconLabelDescriptionList"/>
    <dgm:cxn modelId="{759335F9-D651-4962-AB16-680988CAF693}" type="presParOf" srcId="{847500D6-CB9A-4A7A-8EB7-599D0A3716E3}" destId="{B03DB9CB-BBA5-4B3D-AE00-6FDF19D604C1}" srcOrd="0" destOrd="0" presId="urn:microsoft.com/office/officeart/2018/2/layout/IconLabelDescriptionList"/>
    <dgm:cxn modelId="{547064DD-B891-4E2E-AF11-05B2E717610D}" type="presParOf" srcId="{847500D6-CB9A-4A7A-8EB7-599D0A3716E3}" destId="{27BC9955-C30D-4D97-94F2-FA5F424823DF}" srcOrd="1" destOrd="0" presId="urn:microsoft.com/office/officeart/2018/2/layout/IconLabelDescriptionList"/>
    <dgm:cxn modelId="{1C8D909A-54C1-4874-8BCE-4C728D6CC068}" type="presParOf" srcId="{847500D6-CB9A-4A7A-8EB7-599D0A3716E3}" destId="{EC047BE2-7B45-4752-9CA4-E6CAA8A06711}" srcOrd="2" destOrd="0" presId="urn:microsoft.com/office/officeart/2018/2/layout/IconLabelDescriptionList"/>
    <dgm:cxn modelId="{70A35729-BF7A-41BB-82E7-9E7590B0631D}" type="presParOf" srcId="{847500D6-CB9A-4A7A-8EB7-599D0A3716E3}" destId="{E426B882-7C53-4DD0-B0E2-FAC766997AAF}" srcOrd="3" destOrd="0" presId="urn:microsoft.com/office/officeart/2018/2/layout/IconLabelDescriptionList"/>
    <dgm:cxn modelId="{E460BE92-D5D6-4A0B-8524-A446CAC784A6}" type="presParOf" srcId="{847500D6-CB9A-4A7A-8EB7-599D0A3716E3}" destId="{8D760E3D-EAFE-44C7-BBA5-8B566504AC75}" srcOrd="4" destOrd="0" presId="urn:microsoft.com/office/officeart/2018/2/layout/IconLabelDescriptionList"/>
    <dgm:cxn modelId="{691ECEAC-5B1C-484B-B3EC-F04C9E1FD202}" type="presParOf" srcId="{F74EF88F-5433-4367-86D6-AC76C46724CA}" destId="{98E622BD-D77A-4C15-BCAF-8C431D25C563}" srcOrd="5" destOrd="0" presId="urn:microsoft.com/office/officeart/2018/2/layout/IconLabelDescriptionList"/>
    <dgm:cxn modelId="{EA7BBBB4-F58B-4541-B6F9-9CA66AAEE31B}" type="presParOf" srcId="{F74EF88F-5433-4367-86D6-AC76C46724CA}" destId="{BD7A3CB7-81A6-46CE-AB09-89F59BFFCB55}" srcOrd="6" destOrd="0" presId="urn:microsoft.com/office/officeart/2018/2/layout/IconLabelDescriptionList"/>
    <dgm:cxn modelId="{9AC12C59-CEA1-459E-9B2F-A413A4214229}" type="presParOf" srcId="{BD7A3CB7-81A6-46CE-AB09-89F59BFFCB55}" destId="{85B15F68-F602-493E-AB67-34E4308383DA}" srcOrd="0" destOrd="0" presId="urn:microsoft.com/office/officeart/2018/2/layout/IconLabelDescriptionList"/>
    <dgm:cxn modelId="{B56ED827-9C5C-43B8-82C3-AC2A524A4D18}" type="presParOf" srcId="{BD7A3CB7-81A6-46CE-AB09-89F59BFFCB55}" destId="{C979B72F-6CB3-40D9-B0A1-D2E2B93F7F51}" srcOrd="1" destOrd="0" presId="urn:microsoft.com/office/officeart/2018/2/layout/IconLabelDescriptionList"/>
    <dgm:cxn modelId="{5C75102A-91B2-4F1C-856D-9C4E9DA3DC09}" type="presParOf" srcId="{BD7A3CB7-81A6-46CE-AB09-89F59BFFCB55}" destId="{FC997169-102E-4711-AD20-293B875C3777}" srcOrd="2" destOrd="0" presId="urn:microsoft.com/office/officeart/2018/2/layout/IconLabelDescriptionList"/>
    <dgm:cxn modelId="{F9F366AE-474F-4DFC-8812-EC289DB2B3BF}" type="presParOf" srcId="{BD7A3CB7-81A6-46CE-AB09-89F59BFFCB55}" destId="{4858855A-411C-4685-99BA-D44327931C46}" srcOrd="3" destOrd="0" presId="urn:microsoft.com/office/officeart/2018/2/layout/IconLabelDescriptionList"/>
    <dgm:cxn modelId="{954C0F40-D5E9-4CB4-B044-F50F6D84D30C}" type="presParOf" srcId="{BD7A3CB7-81A6-46CE-AB09-89F59BFFCB55}" destId="{A2A32C15-6ACE-44F9-8736-CBA7DE6ED66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6B1CE-77F6-4857-A5B7-DDFC7776CDAB}">
      <dsp:nvSpPr>
        <dsp:cNvPr id="0" name=""/>
        <dsp:cNvSpPr/>
      </dsp:nvSpPr>
      <dsp:spPr>
        <a:xfrm>
          <a:off x="0" y="3692"/>
          <a:ext cx="5744684" cy="7864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D4396A-B6EB-4562-BE78-DA771AB48CED}">
      <dsp:nvSpPr>
        <dsp:cNvPr id="0" name=""/>
        <dsp:cNvSpPr/>
      </dsp:nvSpPr>
      <dsp:spPr>
        <a:xfrm>
          <a:off x="237910" y="180650"/>
          <a:ext cx="432565" cy="4325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F31AC-499A-4E46-A5FD-8F7AD3041186}">
      <dsp:nvSpPr>
        <dsp:cNvPr id="0" name=""/>
        <dsp:cNvSpPr/>
      </dsp:nvSpPr>
      <dsp:spPr>
        <a:xfrm>
          <a:off x="908386" y="3692"/>
          <a:ext cx="4836298" cy="78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36" tIns="83236" rIns="83236" bIns="832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>
              <a:latin typeface="Helvetica Neue Light" panose="02000403000000020004" pitchFamily="2" charset="0"/>
              <a:ea typeface="Helvetica Neue Light" panose="02000403000000020004" pitchFamily="2" charset="0"/>
            </a:rPr>
            <a:t>Applied PANDA summaries – all you </a:t>
          </a:r>
          <a:r>
            <a:rPr lang="en-GB" sz="1900" b="0" i="0" u="sng" kern="1200" dirty="0">
              <a:latin typeface="Helvetica Neue Light" panose="02000403000000020004" pitchFamily="2" charset="0"/>
              <a:ea typeface="Helvetica Neue Light" panose="02000403000000020004" pitchFamily="2" charset="0"/>
            </a:rPr>
            <a:t>need</a:t>
          </a:r>
          <a:endParaRPr lang="en-US" sz="1900" b="0" i="0" u="sng" kern="1200" dirty="0">
            <a:latin typeface="Helvetica Neue Light" panose="02000403000000020004" pitchFamily="2" charset="0"/>
            <a:ea typeface="Helvetica Neue Light" panose="02000403000000020004" pitchFamily="2" charset="0"/>
          </a:endParaRPr>
        </a:p>
      </dsp:txBody>
      <dsp:txXfrm>
        <a:off x="908386" y="3692"/>
        <a:ext cx="4836298" cy="786481"/>
      </dsp:txXfrm>
    </dsp:sp>
    <dsp:sp modelId="{B5FDCAAF-0401-4BA2-A0F4-E781103A3EBE}">
      <dsp:nvSpPr>
        <dsp:cNvPr id="0" name=""/>
        <dsp:cNvSpPr/>
      </dsp:nvSpPr>
      <dsp:spPr>
        <a:xfrm>
          <a:off x="0" y="986794"/>
          <a:ext cx="5744684" cy="7864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DAC48-AAB6-410F-9313-A1AA5B504C9B}">
      <dsp:nvSpPr>
        <dsp:cNvPr id="0" name=""/>
        <dsp:cNvSpPr/>
      </dsp:nvSpPr>
      <dsp:spPr>
        <a:xfrm>
          <a:off x="237910" y="1163753"/>
          <a:ext cx="432565" cy="4325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DBDD2-81B6-47F1-915B-34903C98A9DF}">
      <dsp:nvSpPr>
        <dsp:cNvPr id="0" name=""/>
        <dsp:cNvSpPr/>
      </dsp:nvSpPr>
      <dsp:spPr>
        <a:xfrm>
          <a:off x="908386" y="986794"/>
          <a:ext cx="4836298" cy="78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36" tIns="83236" rIns="83236" bIns="832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>
              <a:latin typeface="Helvetica Neue Light" panose="02000403000000020004" pitchFamily="2" charset="0"/>
              <a:ea typeface="Helvetica Neue Light" panose="02000403000000020004" pitchFamily="2" charset="0"/>
            </a:rPr>
            <a:t>Capacity building </a:t>
          </a:r>
          <a:endParaRPr lang="en-US" sz="1900" b="0" i="0" kern="1200">
            <a:latin typeface="Helvetica Neue Light" panose="02000403000000020004" pitchFamily="2" charset="0"/>
            <a:ea typeface="Helvetica Neue Light" panose="02000403000000020004" pitchFamily="2" charset="0"/>
          </a:endParaRPr>
        </a:p>
      </dsp:txBody>
      <dsp:txXfrm>
        <a:off x="908386" y="986794"/>
        <a:ext cx="4836298" cy="786481"/>
      </dsp:txXfrm>
    </dsp:sp>
    <dsp:sp modelId="{0F853C03-EC00-4463-9151-D34E9C022818}">
      <dsp:nvSpPr>
        <dsp:cNvPr id="0" name=""/>
        <dsp:cNvSpPr/>
      </dsp:nvSpPr>
      <dsp:spPr>
        <a:xfrm>
          <a:off x="0" y="1969897"/>
          <a:ext cx="5744684" cy="7864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993A5-D241-463D-8782-65C34FAE6AFF}">
      <dsp:nvSpPr>
        <dsp:cNvPr id="0" name=""/>
        <dsp:cNvSpPr/>
      </dsp:nvSpPr>
      <dsp:spPr>
        <a:xfrm>
          <a:off x="237910" y="2146855"/>
          <a:ext cx="432565" cy="4325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E0860-E4E5-420A-8FF6-580E31748094}">
      <dsp:nvSpPr>
        <dsp:cNvPr id="0" name=""/>
        <dsp:cNvSpPr/>
      </dsp:nvSpPr>
      <dsp:spPr>
        <a:xfrm>
          <a:off x="908386" y="1969897"/>
          <a:ext cx="4836298" cy="78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36" tIns="83236" rIns="83236" bIns="832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>
              <a:latin typeface="Helvetica Neue Light" panose="02000403000000020004" pitchFamily="2" charset="0"/>
              <a:ea typeface="Helvetica Neue Light" panose="02000403000000020004" pitchFamily="2" charset="0"/>
            </a:rPr>
            <a:t>Stops for discussion</a:t>
          </a:r>
          <a:endParaRPr lang="en-US" sz="1900" b="0" i="0" kern="1200" dirty="0">
            <a:latin typeface="Helvetica Neue Light" panose="02000403000000020004" pitchFamily="2" charset="0"/>
            <a:ea typeface="Helvetica Neue Light" panose="02000403000000020004" pitchFamily="2" charset="0"/>
          </a:endParaRPr>
        </a:p>
      </dsp:txBody>
      <dsp:txXfrm>
        <a:off x="908386" y="1969897"/>
        <a:ext cx="4836298" cy="786481"/>
      </dsp:txXfrm>
    </dsp:sp>
    <dsp:sp modelId="{B22004CC-26D9-41C4-936D-CF2FC8FB029C}">
      <dsp:nvSpPr>
        <dsp:cNvPr id="0" name=""/>
        <dsp:cNvSpPr/>
      </dsp:nvSpPr>
      <dsp:spPr>
        <a:xfrm>
          <a:off x="0" y="2952999"/>
          <a:ext cx="5744684" cy="7864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4AEE6-8735-44CE-A325-971170C0E3DE}">
      <dsp:nvSpPr>
        <dsp:cNvPr id="0" name=""/>
        <dsp:cNvSpPr/>
      </dsp:nvSpPr>
      <dsp:spPr>
        <a:xfrm>
          <a:off x="237910" y="3129957"/>
          <a:ext cx="432565" cy="4325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F5293-2D44-452A-890C-E160CF413C8C}">
      <dsp:nvSpPr>
        <dsp:cNvPr id="0" name=""/>
        <dsp:cNvSpPr/>
      </dsp:nvSpPr>
      <dsp:spPr>
        <a:xfrm>
          <a:off x="908386" y="2952999"/>
          <a:ext cx="4836298" cy="78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36" tIns="83236" rIns="83236" bIns="832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>
              <a:latin typeface="Helvetica Neue Light" panose="02000403000000020004" pitchFamily="2" charset="0"/>
              <a:ea typeface="Helvetica Neue Light" panose="02000403000000020004" pitchFamily="2" charset="0"/>
            </a:rPr>
            <a:t>Slides shared</a:t>
          </a:r>
          <a:endParaRPr lang="en-US" sz="1900" b="0" i="0" kern="1200" dirty="0">
            <a:latin typeface="Helvetica Neue Light" panose="02000403000000020004" pitchFamily="2" charset="0"/>
            <a:ea typeface="Helvetica Neue Light" panose="02000403000000020004" pitchFamily="2" charset="0"/>
          </a:endParaRPr>
        </a:p>
      </dsp:txBody>
      <dsp:txXfrm>
        <a:off x="908386" y="2952999"/>
        <a:ext cx="4836298" cy="786481"/>
      </dsp:txXfrm>
    </dsp:sp>
    <dsp:sp modelId="{C4C6A637-2E49-4C1D-84E5-8169FF4356E7}">
      <dsp:nvSpPr>
        <dsp:cNvPr id="0" name=""/>
        <dsp:cNvSpPr/>
      </dsp:nvSpPr>
      <dsp:spPr>
        <a:xfrm>
          <a:off x="0" y="3936101"/>
          <a:ext cx="5744684" cy="7864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C7937-61DC-446F-BD09-07462BF91699}">
      <dsp:nvSpPr>
        <dsp:cNvPr id="0" name=""/>
        <dsp:cNvSpPr/>
      </dsp:nvSpPr>
      <dsp:spPr>
        <a:xfrm>
          <a:off x="237910" y="4113060"/>
          <a:ext cx="432565" cy="43256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EA4E2-2709-4037-B890-769DF1826619}">
      <dsp:nvSpPr>
        <dsp:cNvPr id="0" name=""/>
        <dsp:cNvSpPr/>
      </dsp:nvSpPr>
      <dsp:spPr>
        <a:xfrm>
          <a:off x="908386" y="3936101"/>
          <a:ext cx="4836298" cy="78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36" tIns="83236" rIns="83236" bIns="832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>
              <a:latin typeface="Helvetica Neue Light" panose="02000403000000020004" pitchFamily="2" charset="0"/>
              <a:ea typeface="Helvetica Neue Light" panose="02000403000000020004" pitchFamily="2" charset="0"/>
            </a:rPr>
            <a:t>NIHR GSU training platform</a:t>
          </a:r>
          <a:endParaRPr lang="en-US" sz="1900" b="0" i="0" kern="1200">
            <a:latin typeface="Helvetica Neue Light" panose="02000403000000020004" pitchFamily="2" charset="0"/>
            <a:ea typeface="Helvetica Neue Light" panose="02000403000000020004" pitchFamily="2" charset="0"/>
          </a:endParaRPr>
        </a:p>
      </dsp:txBody>
      <dsp:txXfrm>
        <a:off x="908386" y="3936101"/>
        <a:ext cx="4836298" cy="786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A05EA-C304-DA47-8DB5-03A5635B5718}">
      <dsp:nvSpPr>
        <dsp:cNvPr id="0" name=""/>
        <dsp:cNvSpPr/>
      </dsp:nvSpPr>
      <dsp:spPr>
        <a:xfrm>
          <a:off x="682897" y="1976300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Themes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Interpretation</a:t>
          </a:r>
        </a:p>
      </dsp:txBody>
      <dsp:txXfrm>
        <a:off x="1360661" y="2331770"/>
        <a:ext cx="1321638" cy="1658861"/>
      </dsp:txXfrm>
    </dsp:sp>
    <dsp:sp modelId="{8CD7FCE1-C063-A549-9FD7-A8484AB33B03}">
      <dsp:nvSpPr>
        <dsp:cNvPr id="0" name=""/>
        <dsp:cNvSpPr/>
      </dsp:nvSpPr>
      <dsp:spPr>
        <a:xfrm>
          <a:off x="5134" y="2483437"/>
          <a:ext cx="1355526" cy="13555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Summarise experiences</a:t>
          </a:r>
        </a:p>
      </dsp:txBody>
      <dsp:txXfrm>
        <a:off x="203646" y="2681949"/>
        <a:ext cx="958502" cy="958502"/>
      </dsp:txXfrm>
    </dsp:sp>
    <dsp:sp modelId="{C156E1F4-213C-3A40-9355-8B4B1945B700}">
      <dsp:nvSpPr>
        <dsp:cNvPr id="0" name=""/>
        <dsp:cNvSpPr/>
      </dsp:nvSpPr>
      <dsp:spPr>
        <a:xfrm>
          <a:off x="4241155" y="1976300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Extrapolate</a:t>
          </a:r>
        </a:p>
      </dsp:txBody>
      <dsp:txXfrm>
        <a:off x="4918918" y="2331770"/>
        <a:ext cx="1321638" cy="1658861"/>
      </dsp:txXfrm>
    </dsp:sp>
    <dsp:sp modelId="{B898FB0F-4E3B-C748-8FDA-27C408BA4D4F}">
      <dsp:nvSpPr>
        <dsp:cNvPr id="0" name=""/>
        <dsp:cNvSpPr/>
      </dsp:nvSpPr>
      <dsp:spPr>
        <a:xfrm>
          <a:off x="3563391" y="2483437"/>
          <a:ext cx="1355526" cy="13555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Inferences </a:t>
          </a:r>
        </a:p>
      </dsp:txBody>
      <dsp:txXfrm>
        <a:off x="3761903" y="2681949"/>
        <a:ext cx="958502" cy="958502"/>
      </dsp:txXfrm>
    </dsp:sp>
    <dsp:sp modelId="{CCA2D2F4-9137-B94F-A58F-A6A9F263351D}">
      <dsp:nvSpPr>
        <dsp:cNvPr id="0" name=""/>
        <dsp:cNvSpPr/>
      </dsp:nvSpPr>
      <dsp:spPr>
        <a:xfrm>
          <a:off x="7799412" y="1976300"/>
          <a:ext cx="2711053" cy="236980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Further data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Further theories</a:t>
          </a:r>
        </a:p>
      </dsp:txBody>
      <dsp:txXfrm>
        <a:off x="8477175" y="2331770"/>
        <a:ext cx="1321638" cy="1658861"/>
      </dsp:txXfrm>
    </dsp:sp>
    <dsp:sp modelId="{AA834FC6-7001-DF48-B2E0-C334813D3B25}">
      <dsp:nvSpPr>
        <dsp:cNvPr id="0" name=""/>
        <dsp:cNvSpPr/>
      </dsp:nvSpPr>
      <dsp:spPr>
        <a:xfrm>
          <a:off x="7121649" y="2483437"/>
          <a:ext cx="1355526" cy="13555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Check inferences</a:t>
          </a:r>
        </a:p>
      </dsp:txBody>
      <dsp:txXfrm>
        <a:off x="7320161" y="2681949"/>
        <a:ext cx="958502" cy="958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B75D4-09EE-4101-B4D3-10BFE3859EB8}">
      <dsp:nvSpPr>
        <dsp:cNvPr id="0" name=""/>
        <dsp:cNvSpPr/>
      </dsp:nvSpPr>
      <dsp:spPr>
        <a:xfrm>
          <a:off x="785236" y="1278141"/>
          <a:ext cx="3834426" cy="3834426"/>
        </a:xfrm>
        <a:prstGeom prst="ellipse">
          <a:avLst/>
        </a:prstGeom>
        <a:solidFill>
          <a:srgbClr val="FFC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D06F1-801F-4D35-A7A1-F3EC8A1EB53B}">
      <dsp:nvSpPr>
        <dsp:cNvPr id="0" name=""/>
        <dsp:cNvSpPr/>
      </dsp:nvSpPr>
      <dsp:spPr>
        <a:xfrm>
          <a:off x="1552121" y="2045027"/>
          <a:ext cx="2300655" cy="2300655"/>
        </a:xfrm>
        <a:prstGeom prst="ellipse">
          <a:avLst/>
        </a:prstGeom>
        <a:solidFill>
          <a:srgbClr val="FF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11037-0D60-4B5B-9330-D1162DC44D10}">
      <dsp:nvSpPr>
        <dsp:cNvPr id="0" name=""/>
        <dsp:cNvSpPr/>
      </dsp:nvSpPr>
      <dsp:spPr>
        <a:xfrm>
          <a:off x="2319007" y="2811912"/>
          <a:ext cx="766885" cy="766885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173C3-B1B8-4F23-9B08-EF77D3861E17}">
      <dsp:nvSpPr>
        <dsp:cNvPr id="0" name=""/>
        <dsp:cNvSpPr/>
      </dsp:nvSpPr>
      <dsp:spPr>
        <a:xfrm>
          <a:off x="5301420" y="134887"/>
          <a:ext cx="2759003" cy="1118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0" kern="12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Method (e.g. interviews)</a:t>
          </a:r>
        </a:p>
      </dsp:txBody>
      <dsp:txXfrm>
        <a:off x="5301420" y="134887"/>
        <a:ext cx="2759003" cy="1118374"/>
      </dsp:txXfrm>
    </dsp:sp>
    <dsp:sp modelId="{24B1B991-6AD8-4AAD-AA41-799C0383835D}">
      <dsp:nvSpPr>
        <dsp:cNvPr id="0" name=""/>
        <dsp:cNvSpPr/>
      </dsp:nvSpPr>
      <dsp:spPr>
        <a:xfrm>
          <a:off x="4779430" y="559187"/>
          <a:ext cx="479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D2C7D-1871-4F6A-8E2D-5B30FB9788CF}">
      <dsp:nvSpPr>
        <dsp:cNvPr id="0" name=""/>
        <dsp:cNvSpPr/>
      </dsp:nvSpPr>
      <dsp:spPr>
        <a:xfrm rot="5400000">
          <a:off x="2422217" y="840058"/>
          <a:ext cx="2635528" cy="207506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A4C601-429C-4E9F-B434-746B98F9B5AE}">
      <dsp:nvSpPr>
        <dsp:cNvPr id="0" name=""/>
        <dsp:cNvSpPr/>
      </dsp:nvSpPr>
      <dsp:spPr>
        <a:xfrm>
          <a:off x="5256576" y="1296139"/>
          <a:ext cx="3276766" cy="1118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400" b="1" i="0" kern="12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Methodology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0" kern="12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(e.g. theory)</a:t>
          </a:r>
        </a:p>
      </dsp:txBody>
      <dsp:txXfrm>
        <a:off x="5256576" y="1296139"/>
        <a:ext cx="3276766" cy="1118374"/>
      </dsp:txXfrm>
    </dsp:sp>
    <dsp:sp modelId="{C7136266-F515-4E38-ADD4-18A9C0525E7D}">
      <dsp:nvSpPr>
        <dsp:cNvPr id="0" name=""/>
        <dsp:cNvSpPr/>
      </dsp:nvSpPr>
      <dsp:spPr>
        <a:xfrm>
          <a:off x="4779430" y="1821578"/>
          <a:ext cx="479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4AB28C-5C9A-4A01-A73F-9113F78779A4}">
      <dsp:nvSpPr>
        <dsp:cNvPr id="0" name=""/>
        <dsp:cNvSpPr/>
      </dsp:nvSpPr>
      <dsp:spPr>
        <a:xfrm rot="5400000">
          <a:off x="2987922" y="2098835"/>
          <a:ext cx="2053718" cy="152546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21DE3-CD57-4269-8106-C9787BF799EE}">
      <dsp:nvSpPr>
        <dsp:cNvPr id="0" name=""/>
        <dsp:cNvSpPr/>
      </dsp:nvSpPr>
      <dsp:spPr>
        <a:xfrm>
          <a:off x="5215721" y="2303526"/>
          <a:ext cx="2844703" cy="1118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1" i="0" kern="1200" dirty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0" kern="1200" dirty="0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Paradigm (e.g. world view)</a:t>
          </a:r>
        </a:p>
      </dsp:txBody>
      <dsp:txXfrm>
        <a:off x="5215721" y="2303526"/>
        <a:ext cx="2844703" cy="1118374"/>
      </dsp:txXfrm>
    </dsp:sp>
    <dsp:sp modelId="{2E9C3A9E-DE00-4E6B-AF2F-7F3859A0AD65}">
      <dsp:nvSpPr>
        <dsp:cNvPr id="0" name=""/>
        <dsp:cNvSpPr/>
      </dsp:nvSpPr>
      <dsp:spPr>
        <a:xfrm>
          <a:off x="4779430" y="2997834"/>
          <a:ext cx="479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168A2-B5A6-4BAC-8DF1-E8F184F507FA}">
      <dsp:nvSpPr>
        <dsp:cNvPr id="0" name=""/>
        <dsp:cNvSpPr/>
      </dsp:nvSpPr>
      <dsp:spPr>
        <a:xfrm rot="5400000">
          <a:off x="3554331" y="3242906"/>
          <a:ext cx="1467307" cy="97586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22779-0AC8-4D83-B9E1-3AF6C2975E4A}">
      <dsp:nvSpPr>
        <dsp:cNvPr id="0" name=""/>
        <dsp:cNvSpPr/>
      </dsp:nvSpPr>
      <dsp:spPr>
        <a:xfrm>
          <a:off x="8092" y="49392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1153B-0D84-4F47-9010-7A32E4AAB370}">
      <dsp:nvSpPr>
        <dsp:cNvPr id="0" name=""/>
        <dsp:cNvSpPr/>
      </dsp:nvSpPr>
      <dsp:spPr>
        <a:xfrm>
          <a:off x="8092" y="1044361"/>
          <a:ext cx="2320312" cy="166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The ‘OSOP’ method is a halfway house between constant comparison and summarising approaches</a:t>
          </a:r>
          <a:endParaRPr lang="en-US" sz="2000" b="0" i="0" kern="1200" dirty="0">
            <a:latin typeface="Helvetica Neue Thin" panose="020B0403020202020204" pitchFamily="34" charset="0"/>
            <a:ea typeface="Helvetica Neue Thin" panose="020B0403020202020204" pitchFamily="34" charset="0"/>
          </a:endParaRPr>
        </a:p>
      </dsp:txBody>
      <dsp:txXfrm>
        <a:off x="8092" y="1044361"/>
        <a:ext cx="2320312" cy="1660500"/>
      </dsp:txXfrm>
    </dsp:sp>
    <dsp:sp modelId="{4808A88B-AFEC-47F7-ADB1-A9625325BFBF}">
      <dsp:nvSpPr>
        <dsp:cNvPr id="0" name=""/>
        <dsp:cNvSpPr/>
      </dsp:nvSpPr>
      <dsp:spPr>
        <a:xfrm>
          <a:off x="8092" y="2789912"/>
          <a:ext cx="2320312" cy="1512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3B95E-9589-4038-9A5C-C82828939CEB}">
      <dsp:nvSpPr>
        <dsp:cNvPr id="0" name=""/>
        <dsp:cNvSpPr/>
      </dsp:nvSpPr>
      <dsp:spPr>
        <a:xfrm>
          <a:off x="2734460" y="49392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F57F2-2EAD-4509-AD68-9D68A70B8D93}">
      <dsp:nvSpPr>
        <dsp:cNvPr id="0" name=""/>
        <dsp:cNvSpPr/>
      </dsp:nvSpPr>
      <dsp:spPr>
        <a:xfrm>
          <a:off x="2734460" y="1044361"/>
          <a:ext cx="2320312" cy="166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b="0" i="0" kern="1200">
              <a:latin typeface="Helvetica Neue Thin" panose="020B0403020202020204" pitchFamily="34" charset="0"/>
              <a:ea typeface="Helvetica Neue Thin" panose="020B0403020202020204" pitchFamily="34" charset="0"/>
            </a:rPr>
            <a:t>Aim to collate any issues that arise in a section of the interview on ‘One Sheet of Paper’ (each with an ID)</a:t>
          </a:r>
          <a:endParaRPr lang="en-US" sz="2000" b="0" i="0" kern="1200">
            <a:latin typeface="Helvetica Neue Thin" panose="020B0403020202020204" pitchFamily="34" charset="0"/>
            <a:ea typeface="Helvetica Neue Thin" panose="020B0403020202020204" pitchFamily="34" charset="0"/>
          </a:endParaRPr>
        </a:p>
      </dsp:txBody>
      <dsp:txXfrm>
        <a:off x="2734460" y="1044361"/>
        <a:ext cx="2320312" cy="1660500"/>
      </dsp:txXfrm>
    </dsp:sp>
    <dsp:sp modelId="{FE92542F-95B9-45F2-8A84-E5EA27C5A8A0}">
      <dsp:nvSpPr>
        <dsp:cNvPr id="0" name=""/>
        <dsp:cNvSpPr/>
      </dsp:nvSpPr>
      <dsp:spPr>
        <a:xfrm>
          <a:off x="2734460" y="2789912"/>
          <a:ext cx="2320312" cy="1512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DB9CB-BBA5-4B3D-AE00-6FDF19D604C1}">
      <dsp:nvSpPr>
        <dsp:cNvPr id="0" name=""/>
        <dsp:cNvSpPr/>
      </dsp:nvSpPr>
      <dsp:spPr>
        <a:xfrm>
          <a:off x="5460827" y="49392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47BE2-7B45-4752-9CA4-E6CAA8A06711}">
      <dsp:nvSpPr>
        <dsp:cNvPr id="0" name=""/>
        <dsp:cNvSpPr/>
      </dsp:nvSpPr>
      <dsp:spPr>
        <a:xfrm>
          <a:off x="5460827" y="1044361"/>
          <a:ext cx="2320312" cy="166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b="0" i="0" kern="1200">
              <a:latin typeface="Helvetica Neue Thin" panose="020B0403020202020204" pitchFamily="34" charset="0"/>
              <a:ea typeface="Helvetica Neue Thin" panose="020B0403020202020204" pitchFamily="34" charset="0"/>
            </a:rPr>
            <a:t>Example: PANDA</a:t>
          </a:r>
          <a:endParaRPr lang="en-US" sz="2000" b="0" i="0" kern="1200">
            <a:latin typeface="Helvetica Neue Thin" panose="020B0403020202020204" pitchFamily="34" charset="0"/>
            <a:ea typeface="Helvetica Neue Thin" panose="020B0403020202020204" pitchFamily="34" charset="0"/>
          </a:endParaRPr>
        </a:p>
      </dsp:txBody>
      <dsp:txXfrm>
        <a:off x="5460827" y="1044361"/>
        <a:ext cx="2320312" cy="1660500"/>
      </dsp:txXfrm>
    </dsp:sp>
    <dsp:sp modelId="{8D760E3D-EAFE-44C7-BBA5-8B566504AC75}">
      <dsp:nvSpPr>
        <dsp:cNvPr id="0" name=""/>
        <dsp:cNvSpPr/>
      </dsp:nvSpPr>
      <dsp:spPr>
        <a:xfrm>
          <a:off x="5460827" y="1789537"/>
          <a:ext cx="2320312" cy="1512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Relationship with surgical team and timing of surgery (ID1)</a:t>
          </a:r>
          <a:endParaRPr lang="en-US" sz="1400" b="0" i="0" kern="1200" dirty="0">
            <a:latin typeface="Helvetica Neue Thin" panose="020B0403020202020204" pitchFamily="34" charset="0"/>
            <a:ea typeface="Helvetica Neue Thin" panose="020B0403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>
              <a:latin typeface="Helvetica Neue Thin" panose="020B0403020202020204" pitchFamily="34" charset="0"/>
              <a:ea typeface="Helvetica Neue Thin" panose="020B0403020202020204" pitchFamily="34" charset="0"/>
            </a:rPr>
            <a:t>Timing of surgery and worry about cost of surgery (ID2)</a:t>
          </a:r>
          <a:endParaRPr lang="en-US" sz="1400" b="0" i="0" kern="1200">
            <a:latin typeface="Helvetica Neue Thin" panose="020B0403020202020204" pitchFamily="34" charset="0"/>
            <a:ea typeface="Helvetica Neue Thin" panose="020B040302020202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>
              <a:latin typeface="Helvetica Neue Thin" panose="020B0403020202020204" pitchFamily="34" charset="0"/>
              <a:ea typeface="Helvetica Neue Thin" panose="020B0403020202020204" pitchFamily="34" charset="0"/>
            </a:rPr>
            <a:t>Timing of surgery and communication with family (ID3)</a:t>
          </a:r>
          <a:endParaRPr lang="en-US" sz="1400" b="0" i="0" kern="1200">
            <a:latin typeface="Helvetica Neue Thin" panose="020B0403020202020204" pitchFamily="34" charset="0"/>
            <a:ea typeface="Helvetica Neue Thin" panose="020B0403020202020204" pitchFamily="34" charset="0"/>
          </a:endParaRPr>
        </a:p>
      </dsp:txBody>
      <dsp:txXfrm>
        <a:off x="5460827" y="1789537"/>
        <a:ext cx="2320312" cy="1512032"/>
      </dsp:txXfrm>
    </dsp:sp>
    <dsp:sp modelId="{85B15F68-F602-493E-AB67-34E4308383DA}">
      <dsp:nvSpPr>
        <dsp:cNvPr id="0" name=""/>
        <dsp:cNvSpPr/>
      </dsp:nvSpPr>
      <dsp:spPr>
        <a:xfrm>
          <a:off x="8187194" y="49392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97169-102E-4711-AD20-293B875C3777}">
      <dsp:nvSpPr>
        <dsp:cNvPr id="0" name=""/>
        <dsp:cNvSpPr/>
      </dsp:nvSpPr>
      <dsp:spPr>
        <a:xfrm>
          <a:off x="8187194" y="1044361"/>
          <a:ext cx="2320312" cy="1660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000" b="0" i="0" kern="1200" dirty="0">
              <a:latin typeface="Helvetica Neue Thin" panose="020B0403020202020204" pitchFamily="34" charset="0"/>
              <a:ea typeface="Helvetica Neue Thin" panose="020B0403020202020204" pitchFamily="34" charset="0"/>
            </a:rPr>
            <a:t>You can then use this to develop broader themes</a:t>
          </a:r>
          <a:endParaRPr lang="en-US" sz="2000" b="0" i="0" kern="1200" dirty="0">
            <a:latin typeface="Helvetica Neue Thin" panose="020B0403020202020204" pitchFamily="34" charset="0"/>
            <a:ea typeface="Helvetica Neue Thin" panose="020B0403020202020204" pitchFamily="34" charset="0"/>
          </a:endParaRPr>
        </a:p>
      </dsp:txBody>
      <dsp:txXfrm>
        <a:off x="8187194" y="1044361"/>
        <a:ext cx="2320312" cy="1660500"/>
      </dsp:txXfrm>
    </dsp:sp>
    <dsp:sp modelId="{A2A32C15-6ACE-44F9-8736-CBA7DE6ED667}">
      <dsp:nvSpPr>
        <dsp:cNvPr id="0" name=""/>
        <dsp:cNvSpPr/>
      </dsp:nvSpPr>
      <dsp:spPr>
        <a:xfrm>
          <a:off x="8187194" y="2789912"/>
          <a:ext cx="2320312" cy="1512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864F8-2AA1-534B-BEA7-6AFEFAB4FFC8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72243-5C67-FC41-A31A-81BC2D6BE4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10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800000"/>
                </a:solidFill>
              </a:rPr>
              <a:t>Give voice to the ‘underserved’</a:t>
            </a:r>
          </a:p>
          <a:p>
            <a:r>
              <a:rPr lang="en-GB" sz="1200" dirty="0">
                <a:solidFill>
                  <a:srgbClr val="800000"/>
                </a:solidFill>
              </a:rPr>
              <a:t>Understand what shapes people’s understandings, values and  experiences</a:t>
            </a:r>
          </a:p>
          <a:p>
            <a:r>
              <a:rPr lang="en-GB" sz="1200" dirty="0">
                <a:solidFill>
                  <a:srgbClr val="800000"/>
                </a:solidFill>
              </a:rPr>
              <a:t>Understand ‘health’ as a social / cultural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72243-5C67-FC41-A31A-81BC2D6BE4D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51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Assumption that the participant possess specific information which the interviewer needs to ‘dig out’</a:t>
            </a:r>
          </a:p>
          <a:p>
            <a:pPr eaLnBrk="1" hangingPunct="1"/>
            <a:r>
              <a:rPr lang="en-GB" altLang="en-US" dirty="0"/>
              <a:t>Structured and semi-structured interviews</a:t>
            </a:r>
          </a:p>
          <a:p>
            <a:pPr eaLnBrk="1" hangingPunct="1"/>
            <a:r>
              <a:rPr lang="en-GB" altLang="en-US" dirty="0"/>
              <a:t>Generate fairly homogenous data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Traveller explores unknown territories and asks questions that lead participants to tell their own stories </a:t>
            </a:r>
          </a:p>
          <a:p>
            <a:pPr eaLnBrk="1" hangingPunct="1"/>
            <a:r>
              <a:rPr lang="en-GB" altLang="en-US" dirty="0"/>
              <a:t>Unstructured, depth, narrative interviews</a:t>
            </a:r>
          </a:p>
          <a:p>
            <a:pPr eaLnBrk="1" hangingPunct="1"/>
            <a:r>
              <a:rPr lang="en-GB" altLang="en-US" dirty="0"/>
              <a:t>Generate heterogeneous data</a:t>
            </a:r>
          </a:p>
          <a:p>
            <a:pPr eaLnBrk="1" hangingPunct="1"/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72243-5C67-FC41-A31A-81BC2D6BE4D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65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Convenience sampling – lacks any</a:t>
            </a:r>
            <a:r>
              <a:rPr lang="en-GB" baseline="0" dirty="0"/>
              <a:t> sampling strategy, the researcher chooses the sample according to ease of access – may be suitable for hard-to-reach or invisible populations e.g. prostitutes, tax evaders, or individuals with a rare or stigmatised condition</a:t>
            </a:r>
          </a:p>
          <a:p>
            <a:r>
              <a:rPr lang="en-GB" baseline="0" dirty="0"/>
              <a:t>Snowballing or opportunistic sampling is purposeful; the researcher must sample strategically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D210-2C46-495F-9827-CF9873D5886B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76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Informational redundancy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D210-2C46-495F-9827-CF9873D5886B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4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D210-2C46-495F-9827-CF9873D5886B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B37A-5000-734F-8683-81545AEF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9F422-E16D-EB4F-AD04-15E2438B7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804CE-E26C-8B41-8262-D5C54D51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59A5C-932E-B945-9525-FAB67E20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09D5-D175-DF4A-AA87-5277E1E5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6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31414-7068-D44A-BCFB-6AAFC7A1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493EE-F142-5545-8996-836574444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AB282-B41F-EF48-B06E-CC9BD29C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46352-A993-0B4F-B21A-AC788283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31AD5-A7D6-3949-82DD-8F3C9720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84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E3FE24-8780-5945-94B8-A90633CAF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F5EDFF-1067-B641-B7D4-92BDE3C3C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02872-7BF9-884A-B542-4D7FB224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36A4F-55B0-2B4A-8677-04828AFD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B05D9-3532-ED48-903A-0EFF1754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4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ED52-DCFE-C742-9C2F-DE8A822F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817BD-93B5-3943-B329-04961BC33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5F548-8572-AA4D-B1A5-4E44BB67F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F199E-B7AD-7940-8168-3B411B1E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B7C02-561F-274E-B111-001AD6C2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1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8848-2FEF-6E48-A0F7-CF1B965B5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3024A-5067-164B-B8C1-01615C7CE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BB8BE-BCC2-0144-9340-BB8B5AEA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A26A-570D-F345-B851-2CEB5A1D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4794-B92B-3A41-A2A3-EED42A1C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4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2895-90B3-6444-B7D9-F384C02F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93546-E389-B048-8B94-7697B7B6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EB837-5A06-5E49-9771-0C62A53B9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30131-4889-F543-A3A1-C5BACCD9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46D75-4CA1-7641-8B9B-2C93408ED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CDABF-3970-1B4B-8A8D-234B3204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2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576C0-FD2A-1445-914D-9A96E488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DB94A-EBC5-8140-BF98-9B4AF4A54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77EA8-5CBF-0740-8383-FAB0C82EC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A7F91-87D2-A748-B3AC-A898EC430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766E0-EEFE-394D-9D41-C53017CFC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13ED9E-70DD-2845-9F51-42E4097C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756B3-063B-BB4B-A828-31386472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F25BF-6583-AA4B-822A-72C63F02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41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FA57-9D30-CC45-AA56-B5255A5F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8EF9-04A6-A843-BC2F-896C0C3B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549A6-37F7-AF48-BBE6-F6BD9A775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9C4A7-0375-5340-AB1A-0CD2EA98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51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E4D83-8F52-124F-91F3-6C7B097F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B6E82-A4DD-9649-98BA-FCA28DB1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27C5C-0997-C642-9664-67383A90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19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26902-ECB2-A843-A4D5-1086EFBF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C5858-BEE0-EA46-B39B-A31EB60C8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A9D5C-9E04-F644-A48B-AAB00833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5D94B-3C20-CC42-BCD7-1B5A7696E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B3731-0C1B-304E-B41C-3F1B74C8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7B7BE-C994-C14E-A66E-8690B6BA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53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F5A7-CA44-2D40-A6CA-DF0DBA52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59B8CE-C735-1B4F-8ADE-4EB12ED25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6D36D-B84A-654D-B2F5-682B408EF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7BDB0-59DA-9D4F-84B0-D2A0AF63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61229-44CE-AE49-B32F-479C55F2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7D9BB-2318-674B-AB24-F297B5C1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20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EF47F-5EDC-0F4F-93F3-6B917C33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13054-08D9-1A4C-94C2-BE47DD7CC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455FA-EAD2-2544-ABBD-C044736C0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340C-51E2-E34C-828A-93289303C093}" type="datetimeFigureOut">
              <a:rPr lang="en-GB" smtClean="0"/>
              <a:t>31/03/2022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EF7E-CBF3-1441-BA9A-171C800B8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0BC12-AA43-764F-A1B7-2551F6905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051A9-DE73-8B4B-BB2C-C0235E3E4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1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A0B5-0259-B040-99A4-CDE00C12B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731" y="-669733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/>
              <a:t>Qualitative research </a:t>
            </a:r>
            <a:br>
              <a:rPr lang="en-GB" dirty="0"/>
            </a:br>
            <a:r>
              <a:rPr lang="en-GB" sz="3200" dirty="0"/>
              <a:t>Care around the time of surgery in LMICs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7716A-F05C-C046-99DF-5A11C458F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407" y="5128047"/>
            <a:ext cx="9144000" cy="1655762"/>
          </a:xfrm>
        </p:spPr>
        <p:txBody>
          <a:bodyPr>
            <a:normAutofit/>
          </a:bodyPr>
          <a:lstStyle/>
          <a:p>
            <a:r>
              <a:rPr lang="en-GB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PANDA project launch</a:t>
            </a:r>
          </a:p>
        </p:txBody>
      </p:sp>
      <p:pic>
        <p:nvPicPr>
          <p:cNvPr id="4104" name="Picture 8" descr="143 Cute Panda Cartoon Waving Illustrations &amp; Clip Art - iStock">
            <a:extLst>
              <a:ext uri="{FF2B5EF4-FFF2-40B4-BE49-F238E27FC236}">
                <a16:creationId xmlns:a16="http://schemas.microsoft.com/office/drawing/2014/main" id="{1189E6F1-46B3-7546-B401-7251B7A96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1" b="27663"/>
          <a:stretch/>
        </p:blipFill>
        <p:spPr bwMode="auto">
          <a:xfrm>
            <a:off x="2393731" y="1785265"/>
            <a:ext cx="6858000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C4B8B-9CFB-DF45-8A5C-3A788816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07" y="5806404"/>
            <a:ext cx="6527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4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368" y="694268"/>
            <a:ext cx="3553510" cy="5477932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Ontology</a:t>
            </a:r>
          </a:p>
        </p:txBody>
      </p:sp>
      <p:grpSp>
        <p:nvGrpSpPr>
          <p:cNvPr id="40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37426" y="2203010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the world exist independently from human practice/ knowledge?</a:t>
            </a:r>
          </a:p>
          <a:p>
            <a:endParaRPr lang="en-GB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this mean that truth can be discovered?</a:t>
            </a:r>
          </a:p>
          <a:p>
            <a:endParaRPr lang="en-GB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the researcher be separate from the world?</a:t>
            </a:r>
          </a:p>
          <a:p>
            <a:endParaRPr lang="en-GB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B517D1-D9B8-384F-AC87-2D9CA017474B}"/>
              </a:ext>
            </a:extLst>
          </p:cNvPr>
          <p:cNvSpPr txBox="1"/>
          <p:nvPr/>
        </p:nvSpPr>
        <p:spPr>
          <a:xfrm>
            <a:off x="2209629" y="5589381"/>
            <a:ext cx="7706267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6038" lvl="1"/>
            <a:r>
              <a:rPr lang="en-GB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Realism</a:t>
            </a:r>
            <a:r>
              <a:rPr lang="en-GB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—a real world exists</a:t>
            </a:r>
          </a:p>
          <a:p>
            <a:pPr marL="46038" lvl="1"/>
            <a:r>
              <a:rPr lang="en-GB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Critical realism</a:t>
            </a:r>
            <a:r>
              <a:rPr lang="en-GB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—a real world exists but our knowledge is always partial</a:t>
            </a:r>
          </a:p>
          <a:p>
            <a:pPr marL="46038" lvl="1"/>
            <a:r>
              <a:rPr lang="en-GB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Relativism</a:t>
            </a:r>
            <a:r>
              <a:rPr lang="en-GB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—multiple constructed realities</a:t>
            </a:r>
          </a:p>
        </p:txBody>
      </p:sp>
    </p:spTree>
    <p:extLst>
      <p:ext uri="{BB962C8B-B14F-4D97-AF65-F5344CB8AC3E}">
        <p14:creationId xmlns:p14="http://schemas.microsoft.com/office/powerpoint/2010/main" val="78523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694268"/>
            <a:ext cx="3824605" cy="5477932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Epistemology</a:t>
            </a:r>
          </a:p>
        </p:txBody>
      </p:sp>
      <p:grpSp>
        <p:nvGrpSpPr>
          <p:cNvPr id="40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37426" y="2203010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can we know about the world? </a:t>
            </a:r>
          </a:p>
          <a:p>
            <a:endParaRPr lang="en-GB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it possible to know ‘the truth’? </a:t>
            </a:r>
          </a:p>
          <a:p>
            <a:endParaRPr lang="en-GB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is knowledge shaped?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B517D1-D9B8-384F-AC87-2D9CA017474B}"/>
              </a:ext>
            </a:extLst>
          </p:cNvPr>
          <p:cNvSpPr txBox="1"/>
          <p:nvPr/>
        </p:nvSpPr>
        <p:spPr>
          <a:xfrm>
            <a:off x="1172910" y="5689562"/>
            <a:ext cx="10123916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1113" lvl="1"/>
            <a:r>
              <a:rPr lang="en-GB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Positivism</a:t>
            </a:r>
            <a:r>
              <a:rPr lang="en-GB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(linked to realism)—truth is found by experiment; removal of bias</a:t>
            </a:r>
          </a:p>
          <a:p>
            <a:pPr marL="11113" lvl="1"/>
            <a:r>
              <a:rPr lang="en-GB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Constructionism</a:t>
            </a:r>
            <a:r>
              <a:rPr lang="en-GB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(linked to relativism): focus on social construction of knowledge within context</a:t>
            </a:r>
          </a:p>
        </p:txBody>
      </p:sp>
    </p:spTree>
    <p:extLst>
      <p:ext uri="{BB962C8B-B14F-4D97-AF65-F5344CB8AC3E}">
        <p14:creationId xmlns:p14="http://schemas.microsoft.com/office/powerpoint/2010/main" val="112931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893B-1496-4E75-BDD3-F69C2EC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43" y="640229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Qualitative research</a:t>
            </a:r>
            <a:endParaRPr lang="en-GB" sz="3200" dirty="0">
              <a:solidFill>
                <a:srgbClr val="595959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4B03-9FBD-4419-8A99-255A41CB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864340" cy="377043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</a:t>
            </a:r>
            <a:r>
              <a:rPr lang="en-US" sz="2000" b="1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gap</a:t>
            </a:r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knowledge 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enriched understanding </a:t>
            </a:r>
            <a:r>
              <a:rPr lang="en-US" sz="2000" b="1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context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Relativist / constructionist approach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</a:t>
            </a:r>
            <a:r>
              <a:rPr lang="en-US" sz="2000" b="1" u="sng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</a:t>
            </a:r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truth</a:t>
            </a:r>
          </a:p>
          <a:p>
            <a:r>
              <a:rPr lang="en-GB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Often applied to ‘harder’ questions or ‘earlier’ questions</a:t>
            </a:r>
          </a:p>
          <a:p>
            <a:r>
              <a:rPr lang="en-GB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still be very high quality! </a:t>
            </a:r>
          </a:p>
        </p:txBody>
      </p:sp>
      <p:pic>
        <p:nvPicPr>
          <p:cNvPr id="4" name="Picture 2" descr="Lazy panda cartoon, vector illustration Stock Vector | Adobe Stock">
            <a:extLst>
              <a:ext uri="{FF2B5EF4-FFF2-40B4-BE49-F238E27FC236}">
                <a16:creationId xmlns:a16="http://schemas.microsoft.com/office/drawing/2014/main" id="{6E017F12-0C43-4546-89F8-C046E52E9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36531" r="27028" b="34372"/>
          <a:stretch/>
        </p:blipFill>
        <p:spPr bwMode="auto">
          <a:xfrm>
            <a:off x="6781801" y="1925118"/>
            <a:ext cx="4797056" cy="30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DA1DCD-44B5-914C-95BF-3217B57FBFBA}"/>
              </a:ext>
            </a:extLst>
          </p:cNvPr>
          <p:cNvSpPr txBox="1"/>
          <p:nvPr/>
        </p:nvSpPr>
        <p:spPr>
          <a:xfrm>
            <a:off x="7944592" y="4892524"/>
            <a:ext cx="272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Applied </a:t>
            </a:r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</a:t>
            </a:r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summary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C669316-31BF-BA42-A102-5D340A74D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80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Sleeping Panda Images – Browse 4,703 Stock Photos, Vectors, and Video |  Adobe Stock">
            <a:extLst>
              <a:ext uri="{FF2B5EF4-FFF2-40B4-BE49-F238E27FC236}">
                <a16:creationId xmlns:a16="http://schemas.microsoft.com/office/drawing/2014/main" id="{4440A2E9-586E-C640-9B9E-D2046672F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AF033-9B7F-754E-9A44-4C2AD5FB3BB3}"/>
              </a:ext>
            </a:extLst>
          </p:cNvPr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Question break 1</a:t>
            </a:r>
          </a:p>
        </p:txBody>
      </p:sp>
    </p:spTree>
    <p:extLst>
      <p:ext uri="{BB962C8B-B14F-4D97-AF65-F5344CB8AC3E}">
        <p14:creationId xmlns:p14="http://schemas.microsoft.com/office/powerpoint/2010/main" val="1368275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FD399-E239-5544-89EA-B84B0B36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8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Part 2. </a:t>
            </a:r>
            <a:br>
              <a:rPr lang="en-US" sz="68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68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How do we find </a:t>
            </a:r>
            <a:r>
              <a:rPr lang="en-US" sz="6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</a:t>
            </a:r>
            <a:r>
              <a:rPr lang="en-US" sz="68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a) truth?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728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7964" y="508176"/>
            <a:ext cx="8640960" cy="998984"/>
          </a:xfrm>
        </p:spPr>
        <p:txBody>
          <a:bodyPr>
            <a:normAutofit/>
          </a:bodyPr>
          <a:lstStyle/>
          <a:p>
            <a:r>
              <a:rPr lang="en-GB" sz="48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 shift in perspective…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133259"/>
              </p:ext>
            </p:extLst>
          </p:nvPr>
        </p:nvGraphicFramePr>
        <p:xfrm>
          <a:off x="1717964" y="1766012"/>
          <a:ext cx="9149778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?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Quantitative</a:t>
                      </a:r>
                    </a:p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(deductive)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Qualitative</a:t>
                      </a:r>
                    </a:p>
                    <a:p>
                      <a:pPr algn="ctr"/>
                      <a:r>
                        <a:rPr lang="en-GB" sz="18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(inductive)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What is the nature of reality?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 “real” world</a:t>
                      </a:r>
                      <a:endParaRPr lang="en-GB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“Multiple</a:t>
                      </a:r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realities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”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What can be known about it?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How things </a:t>
                      </a:r>
                      <a:r>
                        <a:rPr lang="en-GB" b="0" i="0" u="sng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really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are can be known or predicted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Only how</a:t>
                      </a:r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things are </a:t>
                      </a:r>
                      <a:r>
                        <a:rPr lang="en-GB" b="0" i="0" u="sng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understood or experienced </a:t>
                      </a:r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can be known</a:t>
                      </a:r>
                      <a:endParaRPr lang="en-GB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What is the relationship between the ‘knower’ and ‘what can be known’?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Independent/objective</a:t>
                      </a: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Inter-dependent</a:t>
                      </a:r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/subjective</a:t>
                      </a:r>
                      <a:endParaRPr lang="en-GB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How would the ‘knower’ go</a:t>
                      </a:r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about finding out whatever they believe can be known?</a:t>
                      </a:r>
                      <a:endParaRPr lang="en-GB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Testing hypotheses</a:t>
                      </a:r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, c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ontrolling possible </a:t>
                      </a:r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confounding factors</a:t>
                      </a:r>
                      <a:endParaRPr lang="en-GB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Discovering new meanings, considering “context”</a:t>
                      </a:r>
                      <a:endParaRPr lang="en-GB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86360" marR="863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7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368" y="694268"/>
            <a:ext cx="3553510" cy="5477932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What is qualitative research?</a:t>
            </a:r>
          </a:p>
        </p:txBody>
      </p:sp>
      <p:grpSp>
        <p:nvGrpSpPr>
          <p:cNvPr id="17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37426" y="2203010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6595" y="2052807"/>
            <a:ext cx="5217173" cy="2752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“Collection, analysis and interpretation of data that are not easily reduced to numbers.”</a:t>
            </a:r>
          </a:p>
          <a:p>
            <a:pPr marL="0" indent="0">
              <a:buNone/>
            </a:pPr>
            <a:r>
              <a:rPr lang="en-GB" i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“All data relating to the social world and the concepts and behaviours of people within it.”</a:t>
            </a:r>
          </a:p>
        </p:txBody>
      </p:sp>
    </p:spTree>
    <p:extLst>
      <p:ext uri="{BB962C8B-B14F-4D97-AF65-F5344CB8AC3E}">
        <p14:creationId xmlns:p14="http://schemas.microsoft.com/office/powerpoint/2010/main" val="114820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 important components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B92BCC-D0E4-9F4A-9F17-3337A83F4EE9}"/>
              </a:ext>
            </a:extLst>
          </p:cNvPr>
          <p:cNvSpPr txBox="1"/>
          <p:nvPr/>
        </p:nvSpPr>
        <p:spPr>
          <a:xfrm>
            <a:off x="6096000" y="1108061"/>
            <a:ext cx="5008901" cy="4571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Perspective of those studied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Description of setting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Understanding whole context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Focus on process and change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Flexible and less structured</a:t>
            </a:r>
          </a:p>
        </p:txBody>
      </p:sp>
    </p:spTree>
    <p:extLst>
      <p:ext uri="{BB962C8B-B14F-4D97-AF65-F5344CB8AC3E}">
        <p14:creationId xmlns:p14="http://schemas.microsoft.com/office/powerpoint/2010/main" val="37489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518401"/>
            <a:ext cx="7772400" cy="1143000"/>
          </a:xfrm>
        </p:spPr>
        <p:txBody>
          <a:bodyPr/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Qualitative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889448"/>
            <a:ext cx="8229600" cy="496855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Arrive at results from small number of individuals that may reflect a larger groups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of a </a:t>
            </a:r>
            <a:r>
              <a:rPr lang="en-GB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range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individuals and find patterns 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 conceptual ‘themes’ (inductive approach)</a:t>
            </a:r>
          </a:p>
          <a:p>
            <a:pPr lvl="1">
              <a:spcAft>
                <a:spcPts val="1800"/>
              </a:spcAft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are people talking about? </a:t>
            </a:r>
          </a:p>
          <a:p>
            <a:pPr lvl="1">
              <a:spcAft>
                <a:spcPts val="1800"/>
              </a:spcAft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issues seem most important?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DAF5B-AED4-854F-9FA8-D2C225D60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8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992"/>
            <a:ext cx="10515600" cy="1325563"/>
          </a:xfrm>
        </p:spPr>
        <p:txBody>
          <a:bodyPr/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0200"/>
            <a:ext cx="10515600" cy="4351338"/>
          </a:xfrm>
        </p:spPr>
        <p:txBody>
          <a:bodyPr/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Abstract interpretation through inferential ‘leaps’</a:t>
            </a:r>
          </a:p>
          <a:p>
            <a:pPr lvl="1"/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 think/ act like this because…</a:t>
            </a:r>
          </a:p>
          <a:p>
            <a:pPr lvl="1"/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Must be supported by </a:t>
            </a:r>
          </a:p>
          <a:p>
            <a:pPr lvl="1"/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Participants in ongoing research</a:t>
            </a:r>
          </a:p>
          <a:p>
            <a:pPr lvl="1"/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Comparing with other literature</a:t>
            </a:r>
          </a:p>
          <a:p>
            <a:pPr lvl="1"/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Wider theory, e.g. health beliefs</a:t>
            </a: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7EC028-A466-5646-B84B-C36443FBA0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5789566"/>
              </p:ext>
            </p:extLst>
          </p:nvPr>
        </p:nvGraphicFramePr>
        <p:xfrm>
          <a:off x="1034473" y="2370337"/>
          <a:ext cx="10515600" cy="6322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20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at Earth: How did YouTube help spread a conspiracy theory? - BBC Reel">
            <a:extLst>
              <a:ext uri="{FF2B5EF4-FFF2-40B4-BE49-F238E27FC236}">
                <a16:creationId xmlns:a16="http://schemas.microsoft.com/office/drawing/2014/main" id="{01494FEC-0336-7042-82FB-098D3E9A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57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32638"/>
            <a:ext cx="7772400" cy="1143000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Qualitative research design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44932621"/>
              </p:ext>
            </p:extLst>
          </p:nvPr>
        </p:nvGraphicFramePr>
        <p:xfrm>
          <a:off x="1679005" y="1090630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7745A7-66F7-D74D-B4C7-1246ABAFE4CE}"/>
              </a:ext>
            </a:extLst>
          </p:cNvPr>
          <p:cNvSpPr txBox="1"/>
          <p:nvPr/>
        </p:nvSpPr>
        <p:spPr>
          <a:xfrm>
            <a:off x="5462648" y="6226596"/>
            <a:ext cx="6557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Today we will work from outside to inside…</a:t>
            </a:r>
          </a:p>
        </p:txBody>
      </p:sp>
    </p:spTree>
    <p:extLst>
      <p:ext uri="{BB962C8B-B14F-4D97-AF65-F5344CB8AC3E}">
        <p14:creationId xmlns:p14="http://schemas.microsoft.com/office/powerpoint/2010/main" val="698396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ED6E3-3E68-9D48-BBC4-B052E87E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Choosing a methodology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71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1321"/>
            <a:ext cx="7772400" cy="45310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Four dimensions </a:t>
            </a:r>
            <a:b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of qualitative research</a:t>
            </a:r>
          </a:p>
        </p:txBody>
      </p:sp>
      <p:sp>
        <p:nvSpPr>
          <p:cNvPr id="4" name="Quad Arrow 3"/>
          <p:cNvSpPr/>
          <p:nvPr/>
        </p:nvSpPr>
        <p:spPr>
          <a:xfrm>
            <a:off x="2349352" y="1648771"/>
            <a:ext cx="7632848" cy="4896544"/>
          </a:xfrm>
          <a:prstGeom prst="quadArrow">
            <a:avLst>
              <a:gd name="adj1" fmla="val 3011"/>
              <a:gd name="adj2" fmla="val 22500"/>
              <a:gd name="adj3" fmla="val 22500"/>
            </a:avLst>
          </a:prstGeom>
          <a:solidFill>
            <a:srgbClr val="3399FF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7781" y="2872907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Interpretive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7245896" y="3542240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Critical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30282" y="3542240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Experiential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9672" y="4961139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Descriptive</a:t>
            </a:r>
          </a:p>
        </p:txBody>
      </p:sp>
      <p:sp>
        <p:nvSpPr>
          <p:cNvPr id="12" name="Oval 11"/>
          <p:cNvSpPr/>
          <p:nvPr/>
        </p:nvSpPr>
        <p:spPr>
          <a:xfrm>
            <a:off x="2349352" y="1792787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Phenomenology</a:t>
            </a:r>
          </a:p>
        </p:txBody>
      </p:sp>
      <p:sp>
        <p:nvSpPr>
          <p:cNvPr id="13" name="Oval 12"/>
          <p:cNvSpPr/>
          <p:nvPr/>
        </p:nvSpPr>
        <p:spPr>
          <a:xfrm>
            <a:off x="3108328" y="4792084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Framework</a:t>
            </a:r>
          </a:p>
        </p:txBody>
      </p:sp>
      <p:sp>
        <p:nvSpPr>
          <p:cNvPr id="14" name="Oval 13"/>
          <p:cNvSpPr/>
          <p:nvPr/>
        </p:nvSpPr>
        <p:spPr>
          <a:xfrm>
            <a:off x="7245896" y="2080542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Grounded Theory</a:t>
            </a:r>
          </a:p>
        </p:txBody>
      </p:sp>
      <p:sp>
        <p:nvSpPr>
          <p:cNvPr id="15" name="Oval 14"/>
          <p:cNvSpPr/>
          <p:nvPr/>
        </p:nvSpPr>
        <p:spPr>
          <a:xfrm>
            <a:off x="5121660" y="3700999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Thematic Analysis</a:t>
            </a:r>
          </a:p>
        </p:txBody>
      </p:sp>
      <p:sp>
        <p:nvSpPr>
          <p:cNvPr id="17" name="Oval 16"/>
          <p:cNvSpPr/>
          <p:nvPr/>
        </p:nvSpPr>
        <p:spPr>
          <a:xfrm>
            <a:off x="6885856" y="4601099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Realistic Evaluation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6A77A5-4284-ED48-8DB9-1BD1BD5AD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80" y="6026516"/>
            <a:ext cx="4750471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90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05000" y="714436"/>
            <a:ext cx="4040188" cy="457200"/>
          </a:xfrm>
        </p:spPr>
        <p:txBody>
          <a:bodyPr/>
          <a:lstStyle/>
          <a:p>
            <a:r>
              <a:rPr lang="en-GB" b="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Descriptive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828800" y="1371601"/>
            <a:ext cx="4192588" cy="4602163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“why did intervention x work/ fail?” / “what issues are important to patients?”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Prescribed questions/ themes, with room for emerging themes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Focused more on reporting content of responses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May quantify responses/ combine with quant. methods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Used in service evaluation, needs assessment, to gauge spectrum of opinions</a:t>
            </a:r>
          </a:p>
          <a:p>
            <a:endParaRPr lang="en-GB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8009" y="692696"/>
            <a:ext cx="4041775" cy="457200"/>
          </a:xfrm>
        </p:spPr>
        <p:txBody>
          <a:bodyPr/>
          <a:lstStyle/>
          <a:p>
            <a:r>
              <a:rPr lang="en-GB" b="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Interpretative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1" y="1371601"/>
            <a:ext cx="4194175" cy="4602163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“how do people experience chronic illness y?” /  “what does taking meds mean to patients?”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Starting with topic of interest, gradually refining questions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Focused more on generating explanations/ theories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Numbers are unimportant, may use ‘a few’; ‘some’; ‘most’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Used to explore an unknown field; areas where meanings are important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1221B4-813F-1145-B9D5-37DB00CE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91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63552" y="1196752"/>
            <a:ext cx="3956248" cy="4752528"/>
          </a:xfrm>
        </p:spPr>
        <p:txBody>
          <a:bodyPr/>
          <a:lstStyle/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Focuses on ‘getting into the heads’ of participants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This can be direct (‘data speaks for itself’) or via a process of interpretation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Importance of understanding, people making sense of their experience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Meaning of experience (e.g. of illness) is deeply personal and unique to the individual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Some focus on ‘</a:t>
            </a:r>
            <a:r>
              <a:rPr lang="en-GB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lifeworlds</a:t>
            </a:r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’ within which individual is situated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196752"/>
            <a:ext cx="3956248" cy="4680520"/>
          </a:xfrm>
        </p:spPr>
        <p:txBody>
          <a:bodyPr/>
          <a:lstStyle/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Focuses on ‘getting out into the world’ (which is social)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Needs to be contextualised within some form of social theory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Importance of language which is again shaped by social realities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Experience and its articulation is structured by social discourse and social roles</a:t>
            </a:r>
          </a:p>
          <a:p>
            <a:r>
              <a:rPr lang="en-GB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The lifeworld is always a social world!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1991544" y="548680"/>
            <a:ext cx="404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kern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Experiential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6184132" y="548680"/>
            <a:ext cx="404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kern="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Critical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FC047-8345-0348-90AA-466E97B73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23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azy panda cartoon, vector illustration Stock Vector | Adobe Stock">
            <a:extLst>
              <a:ext uri="{FF2B5EF4-FFF2-40B4-BE49-F238E27FC236}">
                <a16:creationId xmlns:a16="http://schemas.microsoft.com/office/drawing/2014/main" id="{5C31A177-297E-7A48-BB16-686E3C65E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36531" r="27028" b="34372"/>
          <a:stretch/>
        </p:blipFill>
        <p:spPr bwMode="auto">
          <a:xfrm>
            <a:off x="4507878" y="4284775"/>
            <a:ext cx="988193" cy="6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1321"/>
            <a:ext cx="7772400" cy="45310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Four dimensions </a:t>
            </a:r>
            <a:b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of qualitative research</a:t>
            </a:r>
          </a:p>
        </p:txBody>
      </p:sp>
      <p:sp>
        <p:nvSpPr>
          <p:cNvPr id="4" name="Quad Arrow 3"/>
          <p:cNvSpPr/>
          <p:nvPr/>
        </p:nvSpPr>
        <p:spPr>
          <a:xfrm>
            <a:off x="2349352" y="1648771"/>
            <a:ext cx="7632848" cy="4896544"/>
          </a:xfrm>
          <a:prstGeom prst="quadArrow">
            <a:avLst>
              <a:gd name="adj1" fmla="val 3011"/>
              <a:gd name="adj2" fmla="val 22500"/>
              <a:gd name="adj3" fmla="val 22500"/>
            </a:avLst>
          </a:prstGeom>
          <a:solidFill>
            <a:srgbClr val="3399FF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7781" y="2872907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Interpretive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7245896" y="3542240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Critical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30282" y="3542240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Experiential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9672" y="4961139"/>
            <a:ext cx="187220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GB" sz="2000" b="1" dirty="0">
                <a:solidFill>
                  <a:srgbClr val="8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Descriptive</a:t>
            </a:r>
          </a:p>
        </p:txBody>
      </p:sp>
      <p:sp>
        <p:nvSpPr>
          <p:cNvPr id="12" name="Oval 11"/>
          <p:cNvSpPr/>
          <p:nvPr/>
        </p:nvSpPr>
        <p:spPr>
          <a:xfrm>
            <a:off x="2349352" y="1792787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Phenomenology</a:t>
            </a:r>
          </a:p>
        </p:txBody>
      </p:sp>
      <p:sp>
        <p:nvSpPr>
          <p:cNvPr id="13" name="Oval 12"/>
          <p:cNvSpPr/>
          <p:nvPr/>
        </p:nvSpPr>
        <p:spPr>
          <a:xfrm>
            <a:off x="3108328" y="4792084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Framework</a:t>
            </a:r>
          </a:p>
        </p:txBody>
      </p:sp>
      <p:sp>
        <p:nvSpPr>
          <p:cNvPr id="14" name="Oval 13"/>
          <p:cNvSpPr/>
          <p:nvPr/>
        </p:nvSpPr>
        <p:spPr>
          <a:xfrm>
            <a:off x="7245896" y="2080542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Grounded Theory</a:t>
            </a:r>
          </a:p>
        </p:txBody>
      </p:sp>
      <p:sp>
        <p:nvSpPr>
          <p:cNvPr id="15" name="Oval 14"/>
          <p:cNvSpPr/>
          <p:nvPr/>
        </p:nvSpPr>
        <p:spPr>
          <a:xfrm>
            <a:off x="5121660" y="3700999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Thematic Analysis</a:t>
            </a:r>
          </a:p>
        </p:txBody>
      </p:sp>
      <p:sp>
        <p:nvSpPr>
          <p:cNvPr id="17" name="Oval 16"/>
          <p:cNvSpPr/>
          <p:nvPr/>
        </p:nvSpPr>
        <p:spPr>
          <a:xfrm>
            <a:off x="6885856" y="4601099"/>
            <a:ext cx="2088232" cy="792088"/>
          </a:xfrm>
          <a:prstGeom prst="ellipse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Realistic Evaluation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6A77A5-4284-ED48-8DB9-1BD1BD5AD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80" y="6026516"/>
            <a:ext cx="4750471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52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893B-1496-4E75-BDD3-F69C2EC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 methodology</a:t>
            </a:r>
            <a:endParaRPr lang="en-GB" sz="3200" dirty="0">
              <a:solidFill>
                <a:srgbClr val="595959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4B03-9FBD-4419-8A99-255A41CB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80" y="2447337"/>
            <a:ext cx="4816839" cy="377043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Start with no data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Arrive at patients’ priorities</a:t>
            </a:r>
          </a:p>
          <a:p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Generic, applied, pragmatic, inductive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 governed by one of the ‘big five’ qualitative traditions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Thematic +/- framework analysis</a:t>
            </a:r>
          </a:p>
        </p:txBody>
      </p:sp>
      <p:pic>
        <p:nvPicPr>
          <p:cNvPr id="4" name="Picture 2" descr="Lazy panda cartoon, vector illustration Stock Vector | Adobe Stock">
            <a:extLst>
              <a:ext uri="{FF2B5EF4-FFF2-40B4-BE49-F238E27FC236}">
                <a16:creationId xmlns:a16="http://schemas.microsoft.com/office/drawing/2014/main" id="{6E017F12-0C43-4546-89F8-C046E52E9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36531" r="27028" b="34372"/>
          <a:stretch/>
        </p:blipFill>
        <p:spPr bwMode="auto">
          <a:xfrm>
            <a:off x="6781801" y="1925118"/>
            <a:ext cx="4797056" cy="30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86F61-E12D-6A44-B912-3BACAD0EE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866C9-1DDE-E54E-8634-BD43FA4FD7F1}"/>
              </a:ext>
            </a:extLst>
          </p:cNvPr>
          <p:cNvSpPr txBox="1"/>
          <p:nvPr/>
        </p:nvSpPr>
        <p:spPr>
          <a:xfrm>
            <a:off x="7944592" y="4892524"/>
            <a:ext cx="272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Applied </a:t>
            </a:r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</a:t>
            </a:r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3483487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Blackout Window Curtain Sleeping giant panda baby - PIXERS.UK">
            <a:extLst>
              <a:ext uri="{FF2B5EF4-FFF2-40B4-BE49-F238E27FC236}">
                <a16:creationId xmlns:a16="http://schemas.microsoft.com/office/drawing/2014/main" id="{F67C30CA-9F0C-C646-9C41-3FBE2ECEE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b="1743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AF033-9B7F-754E-9A44-4C2AD5FB3BB3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7642225" algn="l"/>
              </a:tabLst>
            </a:pPr>
            <a:r>
              <a:rPr lang="en-US" sz="5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j-cs"/>
              </a:rPr>
              <a:t>Question break 2</a:t>
            </a:r>
          </a:p>
        </p:txBody>
      </p:sp>
    </p:spTree>
    <p:extLst>
      <p:ext uri="{BB962C8B-B14F-4D97-AF65-F5344CB8AC3E}">
        <p14:creationId xmlns:p14="http://schemas.microsoft.com/office/powerpoint/2010/main" val="2517430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ED6E3-3E68-9D48-BBC4-B052E87E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130" y="3570460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600" kern="1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Choosing a method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995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04" y="1790300"/>
            <a:ext cx="4571773" cy="482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E336DBE1-18B9-E34E-9610-7C63961FB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436" y="0"/>
            <a:ext cx="67785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0C615-C2CA-4F44-A8B5-43090AEC2D69}"/>
              </a:ext>
            </a:extLst>
          </p:cNvPr>
          <p:cNvSpPr txBox="1"/>
          <p:nvPr/>
        </p:nvSpPr>
        <p:spPr>
          <a:xfrm>
            <a:off x="1363517" y="469254"/>
            <a:ext cx="24269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QR-LAW tool</a:t>
            </a:r>
          </a:p>
          <a:p>
            <a:pPr algn="ctr"/>
            <a:r>
              <a:rPr lang="en-GB" sz="3200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= </a:t>
            </a:r>
            <a:r>
              <a:rPr lang="en-GB" sz="3200" b="1" u="sng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Alignment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Survive in a Post-Truth World — Avoid this Devastating Obstacle | by  Chris Herd | Startups &amp; Venture Capital">
            <a:extLst>
              <a:ext uri="{FF2B5EF4-FFF2-40B4-BE49-F238E27FC236}">
                <a16:creationId xmlns:a16="http://schemas.microsoft.com/office/drawing/2014/main" id="{D3629FB0-7B6E-3244-A139-DDC1EDEA1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0"/>
            <a:ext cx="910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93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386" name="Picture 2" descr="New Mac cryptominer Malwarebytes detects as Bird Miner runs by emulating  Linux | Malwarebytes Labs">
            <a:extLst>
              <a:ext uri="{FF2B5EF4-FFF2-40B4-BE49-F238E27FC236}">
                <a16:creationId xmlns:a16="http://schemas.microsoft.com/office/drawing/2014/main" id="{F70ADFBE-0A1C-AF43-B5A9-874AAF22E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6" r="1" b="3033"/>
          <a:stretch/>
        </p:blipFill>
        <p:spPr bwMode="auto">
          <a:xfrm>
            <a:off x="4547937" y="-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an with backpack, traveller or explorer walking up of mountain by LEBERUS  on Dribbble">
            <a:extLst>
              <a:ext uri="{FF2B5EF4-FFF2-40B4-BE49-F238E27FC236}">
                <a16:creationId xmlns:a16="http://schemas.microsoft.com/office/drawing/2014/main" id="{4E8ADD2C-6189-7648-8FD4-72666CE02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r="-1" b="32142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7ED45-F932-AA4F-90B5-20890F9DD4B1}"/>
              </a:ext>
            </a:extLst>
          </p:cNvPr>
          <p:cNvSpPr txBox="1"/>
          <p:nvPr/>
        </p:nvSpPr>
        <p:spPr>
          <a:xfrm>
            <a:off x="838200" y="1115219"/>
            <a:ext cx="539591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j-cs"/>
              </a:rPr>
              <a:t>Qualitative interviewing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D06E03D-8D3A-5346-98B5-AE5B55A54EEF}"/>
              </a:ext>
            </a:extLst>
          </p:cNvPr>
          <p:cNvSpPr txBox="1"/>
          <p:nvPr/>
        </p:nvSpPr>
        <p:spPr>
          <a:xfrm>
            <a:off x="9716052" y="3038116"/>
            <a:ext cx="21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‘Dig out information’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12BB3-0B81-064B-BE5E-BF1F92E22283}"/>
              </a:ext>
            </a:extLst>
          </p:cNvPr>
          <p:cNvSpPr txBox="1"/>
          <p:nvPr/>
        </p:nvSpPr>
        <p:spPr>
          <a:xfrm>
            <a:off x="9716052" y="3859990"/>
            <a:ext cx="205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‘Explores unknown </a:t>
            </a:r>
          </a:p>
          <a:p>
            <a:pPr algn="ctr"/>
            <a:r>
              <a:rPr lang="en-GB" b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territory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03E3A-461A-4544-B9D2-4C6FCC66E34E}"/>
              </a:ext>
            </a:extLst>
          </p:cNvPr>
          <p:cNvSpPr txBox="1"/>
          <p:nvPr/>
        </p:nvSpPr>
        <p:spPr>
          <a:xfrm>
            <a:off x="838200" y="385999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conversation with a purpose</a:t>
            </a:r>
          </a:p>
        </p:txBody>
      </p:sp>
    </p:spTree>
    <p:extLst>
      <p:ext uri="{BB962C8B-B14F-4D97-AF65-F5344CB8AC3E}">
        <p14:creationId xmlns:p14="http://schemas.microsoft.com/office/powerpoint/2010/main" val="541330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GB" sz="6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Sampling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Purposeful = looking for ‘information-rich’ participants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Purposeful = rationale to fit research question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Range of experiences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Building theory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Considerations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target population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inclusion criteria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budget/resources,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practicalities of data collection (e.g. length of interview)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recruitment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3C51B-634D-0242-847F-824B8C01C60A}"/>
              </a:ext>
            </a:extLst>
          </p:cNvPr>
          <p:cNvSpPr txBox="1"/>
          <p:nvPr/>
        </p:nvSpPr>
        <p:spPr>
          <a:xfrm>
            <a:off x="432148" y="5670394"/>
            <a:ext cx="6100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Information-rich cases are those from which one can learn a great deal about issues of central importance to the purpose of the inquiry.”  Patton (2002)</a:t>
            </a:r>
            <a:endParaRPr lang="en-GB" i="1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84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lvl="1" algn="ctr"/>
            <a:r>
              <a:rPr lang="en-GB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Types of purposive sampling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868" y="2446369"/>
            <a:ext cx="5217173" cy="435133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Maximum variation sample</a:t>
            </a:r>
          </a:p>
          <a:p>
            <a:r>
              <a:rPr lang="en-GB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Convenience sample</a:t>
            </a:r>
          </a:p>
          <a:p>
            <a:r>
              <a:rPr lang="en-GB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Snowball sample </a:t>
            </a:r>
          </a:p>
          <a:p>
            <a:r>
              <a:rPr lang="en-GB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Theoretical sample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2475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daptive Color in Spectrum, Adobe's Design System | by Nate Baldwin |  Thinking Design | Medium">
            <a:extLst>
              <a:ext uri="{FF2B5EF4-FFF2-40B4-BE49-F238E27FC236}">
                <a16:creationId xmlns:a16="http://schemas.microsoft.com/office/drawing/2014/main" id="{3D4009EF-02CA-D645-813B-EF6543E83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5274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en-GB" sz="8000" dirty="0">
                <a:ln w="22225">
                  <a:solidFill>
                    <a:srgbClr val="FFFFFF"/>
                  </a:solidFill>
                </a:ln>
                <a:noFill/>
              </a:rPr>
              <a:t>Sample size</a:t>
            </a:r>
            <a:br>
              <a:rPr lang="en-GB" sz="8000" dirty="0">
                <a:ln w="22225">
                  <a:solidFill>
                    <a:srgbClr val="FFFFFF"/>
                  </a:solidFill>
                </a:ln>
                <a:noFill/>
              </a:rPr>
            </a:br>
            <a:r>
              <a:rPr lang="en-GB" sz="8000" dirty="0">
                <a:ln w="22225">
                  <a:solidFill>
                    <a:srgbClr val="FFFFFF"/>
                  </a:solidFill>
                </a:ln>
                <a:noFill/>
              </a:rPr>
              <a:t>“Saturation”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The moment when collecting more data does not significantly add to main themes</a:t>
            </a:r>
          </a:p>
          <a:p>
            <a:pPr lvl="1"/>
            <a:r>
              <a:rPr lang="en-GB" sz="2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Not a ‘qualitative sample size calculation’</a:t>
            </a:r>
          </a:p>
          <a:p>
            <a:pPr lvl="1"/>
            <a:r>
              <a:rPr lang="en-GB" sz="2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Not when the researcher has ‘heard it all’</a:t>
            </a:r>
          </a:p>
          <a:p>
            <a:r>
              <a:rPr lang="en-GB" sz="2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Enough data to inform abstract interpretation and allow illustration (quotes)</a:t>
            </a:r>
          </a:p>
          <a:p>
            <a:r>
              <a:rPr lang="en-GB" sz="2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More complex = more data</a:t>
            </a:r>
          </a:p>
        </p:txBody>
      </p:sp>
    </p:spTree>
    <p:extLst>
      <p:ext uri="{BB962C8B-B14F-4D97-AF65-F5344CB8AC3E}">
        <p14:creationId xmlns:p14="http://schemas.microsoft.com/office/powerpoint/2010/main" val="3231067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FC6ADB-2752-9F4A-98F8-F47C2F530312}"/>
              </a:ext>
            </a:extLst>
          </p:cNvPr>
          <p:cNvSpPr txBox="1"/>
          <p:nvPr/>
        </p:nvSpPr>
        <p:spPr>
          <a:xfrm>
            <a:off x="102227" y="3988583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Active listening</a:t>
            </a:r>
          </a:p>
        </p:txBody>
      </p:sp>
      <p:pic>
        <p:nvPicPr>
          <p:cNvPr id="21506" name="Picture 2" descr="feedback-speech-bubbles - The Breastfeeding Network">
            <a:extLst>
              <a:ext uri="{FF2B5EF4-FFF2-40B4-BE49-F238E27FC236}">
                <a16:creationId xmlns:a16="http://schemas.microsoft.com/office/drawing/2014/main" id="{A7117152-10CD-D546-934B-49AAE87A6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" b="22287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5320" y="3600440"/>
            <a:ext cx="8463318" cy="322897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spcBef>
                <a:spcPts val="600"/>
              </a:spcBef>
              <a:buClr>
                <a:srgbClr val="3891A7"/>
              </a:buClr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 panose="020B0403020202020204" pitchFamily="34" charset="0"/>
                <a:ea typeface="Helvetica Neue Thin" panose="020B0403020202020204" pitchFamily="34" charset="0"/>
              </a:rPr>
              <a:t>Think about:</a:t>
            </a:r>
          </a:p>
          <a:p>
            <a:pPr marL="0" indent="0">
              <a:spcBef>
                <a:spcPts val="600"/>
              </a:spcBef>
              <a:buClr>
                <a:srgbClr val="3891A7"/>
              </a:buClr>
              <a:buNone/>
            </a:pP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0" indent="0">
              <a:spcBef>
                <a:spcPts val="600"/>
              </a:spcBef>
              <a:buClr>
                <a:srgbClr val="3891A7"/>
              </a:buClr>
              <a:buNone/>
            </a:pPr>
            <a:r>
              <a:rPr lang="en-US" sz="2400" i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‘What is said in relation to how, where, when, and by whom narratives are conveyed, and to what end’</a:t>
            </a:r>
          </a:p>
          <a:p>
            <a:pPr marL="0" indent="0">
              <a:spcBef>
                <a:spcPts val="600"/>
              </a:spcBef>
              <a:buClr>
                <a:srgbClr val="3891A7"/>
              </a:buClr>
              <a:buNone/>
            </a:pPr>
            <a:endParaRPr lang="en-US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0" indent="0">
              <a:spcBef>
                <a:spcPts val="600"/>
              </a:spcBef>
              <a:buClr>
                <a:srgbClr val="3891A7"/>
              </a:buClr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Thin" panose="020B0403020202020204" pitchFamily="34" charset="0"/>
                <a:ea typeface="Helvetica Neue Thin" panose="020B0403020202020204" pitchFamily="34" charset="0"/>
              </a:rPr>
              <a:t>Because: </a:t>
            </a:r>
          </a:p>
          <a:p>
            <a:pPr marL="0" indent="0">
              <a:spcBef>
                <a:spcPts val="600"/>
              </a:spcBef>
              <a:buClr>
                <a:srgbClr val="3891A7"/>
              </a:buClr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0" indent="0">
              <a:spcBef>
                <a:spcPts val="600"/>
              </a:spcBef>
              <a:buClr>
                <a:srgbClr val="3891A7"/>
              </a:buClr>
              <a:buNone/>
            </a:pPr>
            <a:r>
              <a:rPr lang="en-US" sz="2400" i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‘The respondent as much assembles narratives of experience as he or she answers interview questions’</a:t>
            </a:r>
          </a:p>
        </p:txBody>
      </p:sp>
    </p:spTree>
    <p:extLst>
      <p:ext uri="{BB962C8B-B14F-4D97-AF65-F5344CB8AC3E}">
        <p14:creationId xmlns:p14="http://schemas.microsoft.com/office/powerpoint/2010/main" val="2004510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Reflection in action: A case for case studies amid COVID-19">
            <a:extLst>
              <a:ext uri="{FF2B5EF4-FFF2-40B4-BE49-F238E27FC236}">
                <a16:creationId xmlns:a16="http://schemas.microsoft.com/office/drawing/2014/main" id="{E21E8CF6-3E81-C648-9A83-BE1545A01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Reflexivity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Think about the (power) dynamic between you and the interviewee.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How did your role, age, gender, ethnicity, environment influence answers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Is this something that you can / should change?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u="sng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How will it influence the ‘truth’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4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Self-Reflection: What It Is, Benefits, and How to Do It">
            <a:extLst>
              <a:ext uri="{FF2B5EF4-FFF2-40B4-BE49-F238E27FC236}">
                <a16:creationId xmlns:a16="http://schemas.microsoft.com/office/drawing/2014/main" id="{B4381AE9-49B4-984E-AE79-F21F31215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note on ethics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Power differences?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Sensitive topics are likely – risk of harm?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Who benefits from the research?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Being asked for ‘expert’ advice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Equity and diversity of participants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Equal voice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Confidentiality / anonymity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248" y="475488"/>
            <a:ext cx="10515600" cy="119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Minimising</a:t>
            </a:r>
            <a:r>
              <a:rPr lang="en-US" sz="4400" kern="1200" dirty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distress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Emotional distress - spotting the signs in children and young people">
            <a:extLst>
              <a:ext uri="{FF2B5EF4-FFF2-40B4-BE49-F238E27FC236}">
                <a16:creationId xmlns:a16="http://schemas.microsoft.com/office/drawing/2014/main" id="{55944C12-6561-EC40-8245-AE0E25EAA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104" y="2532889"/>
            <a:ext cx="6217920" cy="310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34656" y="475488"/>
            <a:ext cx="3822192" cy="5696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Anticipate distress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Participant in charge of stop / pause/ continue with interview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Don’t be afraid of silences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Don’t be afraid to </a:t>
            </a:r>
            <a:r>
              <a:rPr lang="en-US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apologise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&amp; stop if you unintentionally go ‘too far’ or ‘get it wrong’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De-brief afterwards, if possible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Learn from experiences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re-phrase questions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change order of topics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ask permission</a:t>
            </a:r>
          </a:p>
        </p:txBody>
      </p:sp>
    </p:spTree>
    <p:extLst>
      <p:ext uri="{BB962C8B-B14F-4D97-AF65-F5344CB8AC3E}">
        <p14:creationId xmlns:p14="http://schemas.microsoft.com/office/powerpoint/2010/main" val="7601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Create a visual style guide for your brand">
            <a:extLst>
              <a:ext uri="{FF2B5EF4-FFF2-40B4-BE49-F238E27FC236}">
                <a16:creationId xmlns:a16="http://schemas.microsoft.com/office/drawing/2014/main" id="{61D6FBC5-129D-9F48-AB54-57246553B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r="1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361118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topic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753816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Outline of key topics and questions to cover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Pilot in first 2-3 interviews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Can reorder as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Not limited to topic guide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Take a note of helpful probes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Start with least sensitive topics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41CA62-FDF6-0046-AD5F-66B408F918D4}"/>
              </a:ext>
            </a:extLst>
          </p:cNvPr>
          <p:cNvSpPr txBox="1"/>
          <p:nvPr/>
        </p:nvSpPr>
        <p:spPr>
          <a:xfrm>
            <a:off x="5972175" y="4726833"/>
            <a:ext cx="6037744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Do people respond?</a:t>
            </a:r>
          </a:p>
          <a:p>
            <a:pPr algn="ctr"/>
            <a:r>
              <a:rPr lang="en-GB" sz="2400" i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Do people understand?</a:t>
            </a:r>
          </a:p>
          <a:p>
            <a:pPr algn="ctr"/>
            <a:r>
              <a:rPr lang="en-GB" sz="2400" i="1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Are you getting enriched understanding?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  <a:p>
            <a:pPr algn="ctr"/>
            <a:r>
              <a:rPr lang="en-GB" sz="2400" u="sng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Opposite</a:t>
            </a:r>
            <a:r>
              <a:rPr lang="en-GB" sz="2400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of medical assessment (not a ‘funnel’!)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CFEAE8D-2494-BA4D-B9A1-0BE295875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65" y="643466"/>
            <a:ext cx="1017547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7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5D7B7D88-92C0-87F4-B383-A109868CA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970281-7AE9-8849-B10C-0F6AA6C6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Four core questions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96D65-B369-5048-8E7F-81EA0D144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638510" cy="4726276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Part 1. What is truth?</a:t>
            </a:r>
          </a:p>
          <a:p>
            <a:endParaRPr lang="en-GB" sz="2400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GB" sz="24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Part 2. How we find (a version of) truth?</a:t>
            </a:r>
          </a:p>
          <a:p>
            <a:endParaRPr lang="en-GB" sz="2400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GB" sz="24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Part 3. How do we know how close it is to (a) truth?</a:t>
            </a:r>
          </a:p>
          <a:p>
            <a:endParaRPr lang="en-GB" sz="2400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GB" sz="24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Part 4. How do we describe that perspective on truth?</a:t>
            </a:r>
          </a:p>
        </p:txBody>
      </p:sp>
    </p:spTree>
    <p:extLst>
      <p:ext uri="{BB962C8B-B14F-4D97-AF65-F5344CB8AC3E}">
        <p14:creationId xmlns:p14="http://schemas.microsoft.com/office/powerpoint/2010/main" val="61192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F80AE4E-066F-0041-B7B1-8B83054E4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" b="1"/>
          <a:stretch/>
        </p:blipFill>
        <p:spPr>
          <a:xfrm>
            <a:off x="1641347" y="228600"/>
            <a:ext cx="9206199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79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8" name="Picture 4" descr="Feeling Stuck - Blog - House 21">
            <a:extLst>
              <a:ext uri="{FF2B5EF4-FFF2-40B4-BE49-F238E27FC236}">
                <a16:creationId xmlns:a16="http://schemas.microsoft.com/office/drawing/2014/main" id="{6206BF36-1047-884A-8BE8-32D77BEDA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Common problems</a:t>
            </a:r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Asking multiple questions at once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Asking leading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Not allowing silences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Being poorly prepared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Being over prepared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Trying to reassure the participant, rather than letting them express their emotions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Failing to probe further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Hospital Beds Market Size | Current Trends and Industry Report 2025 | CAGR  of 5.2% | Medgadget">
            <a:extLst>
              <a:ext uri="{FF2B5EF4-FFF2-40B4-BE49-F238E27FC236}">
                <a16:creationId xmlns:a16="http://schemas.microsoft.com/office/drawing/2014/main" id="{73629A69-D41D-6B48-95A9-6A83E6089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After the interview…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379" y="385764"/>
            <a:ext cx="6646092" cy="6286499"/>
          </a:xfrm>
        </p:spPr>
        <p:txBody>
          <a:bodyPr anchor="ctr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Did I allow silences?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Did I pick up on cues?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Did I use appropriate probes?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Did I give the participant time and opportunity to develop ideas and to take the interview in their own directions?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How directive was I?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Did I think about subject positioning, power and ethics?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Was the interviewee comfortable?</a:t>
            </a:r>
          </a:p>
          <a:p>
            <a:pPr lvl="0">
              <a:buClr>
                <a:srgbClr val="660033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lvl="0" indent="0" algn="ctr">
              <a:buClr>
                <a:srgbClr val="660033"/>
              </a:buClr>
              <a:buNone/>
            </a:pPr>
            <a:r>
              <a:rPr lang="en-GB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Is there anyone else I can talk to? </a:t>
            </a:r>
          </a:p>
          <a:p>
            <a:pPr marL="0" lvl="0" indent="0" algn="ctr">
              <a:buClr>
                <a:srgbClr val="660033"/>
              </a:buClr>
              <a:buNone/>
            </a:pPr>
            <a:r>
              <a:rPr lang="en-GB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Other researcher, translator?</a:t>
            </a:r>
          </a:p>
          <a:p>
            <a:pPr marL="0" lvl="0" indent="0" algn="ctr">
              <a:buClr>
                <a:srgbClr val="660033"/>
              </a:buClr>
              <a:buNone/>
            </a:pPr>
            <a:endParaRPr lang="en-GB" dirty="0">
              <a:solidFill>
                <a:srgbClr val="FFFFFF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0" lvl="0" indent="0" algn="ctr">
              <a:buClr>
                <a:srgbClr val="660033"/>
              </a:buClr>
              <a:buNone/>
            </a:pPr>
            <a:r>
              <a:rPr lang="en-GB" dirty="0">
                <a:solidFill>
                  <a:srgbClr val="FFFFFF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Take notes!</a:t>
            </a:r>
            <a:endParaRPr lang="en-GB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w Writing Improves Our Thinking - Residential Systems">
            <a:extLst>
              <a:ext uri="{FF2B5EF4-FFF2-40B4-BE49-F238E27FC236}">
                <a16:creationId xmlns:a16="http://schemas.microsoft.com/office/drawing/2014/main" id="{53C57201-7EF9-5C4F-B472-000B398B2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754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8875" y="3399370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Transcribing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-32167" y="4136190"/>
            <a:ext cx="9565028" cy="20376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660033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Writing everything down…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660033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Time consuming!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660033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Content (easy) versus conversation (harder)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660033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Unspoken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660033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Translation issues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rgbClr val="660033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Support available @ UoB in English language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893B-1496-4E75-BDD3-F69C2EC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225226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 method</a:t>
            </a:r>
            <a:endParaRPr lang="en-GB" sz="3200" dirty="0">
              <a:solidFill>
                <a:srgbClr val="595959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4B03-9FBD-4419-8A99-255A41CB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1925118"/>
            <a:ext cx="4353116" cy="4292653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Semi-structured interviews (miner)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Maximum variety sampling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Aim 10-12 interviews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Patient + researcher delivery</a:t>
            </a:r>
          </a:p>
          <a:p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Probes for depth + breadth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Topic guide (improve over time)</a:t>
            </a:r>
          </a:p>
          <a:p>
            <a:pPr marL="0" indent="0">
              <a:buNone/>
            </a:pPr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Key data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Transcriptions (?English)</a:t>
            </a:r>
            <a:endParaRPr lang="en-US" sz="2000" b="1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Interview notes 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Reflexivity diary</a:t>
            </a:r>
          </a:p>
        </p:txBody>
      </p:sp>
      <p:pic>
        <p:nvPicPr>
          <p:cNvPr id="4" name="Picture 2" descr="Lazy panda cartoon, vector illustration Stock Vector | Adobe Stock">
            <a:extLst>
              <a:ext uri="{FF2B5EF4-FFF2-40B4-BE49-F238E27FC236}">
                <a16:creationId xmlns:a16="http://schemas.microsoft.com/office/drawing/2014/main" id="{6E017F12-0C43-4546-89F8-C046E52E9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36531" r="27028" b="34372"/>
          <a:stretch/>
        </p:blipFill>
        <p:spPr bwMode="auto">
          <a:xfrm>
            <a:off x="6781801" y="1925118"/>
            <a:ext cx="4797056" cy="30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AB78A-D479-1646-A159-86FD892B5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998BDE-4D2D-124C-9B38-818BD5B6C7FC}"/>
              </a:ext>
            </a:extLst>
          </p:cNvPr>
          <p:cNvSpPr txBox="1"/>
          <p:nvPr/>
        </p:nvSpPr>
        <p:spPr>
          <a:xfrm>
            <a:off x="7944592" y="4892524"/>
            <a:ext cx="272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Applied </a:t>
            </a:r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</a:t>
            </a:r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1042634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1,669 Sleeping Panda Stock Photos, Pictures &amp; Royalty-Free Images - iStock">
            <a:extLst>
              <a:ext uri="{FF2B5EF4-FFF2-40B4-BE49-F238E27FC236}">
                <a16:creationId xmlns:a16="http://schemas.microsoft.com/office/drawing/2014/main" id="{7280CB43-0B74-CD44-AF6E-0F961954E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AF033-9B7F-754E-9A44-4C2AD5FB3BB3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7642225" algn="l"/>
              </a:tabLst>
            </a:pPr>
            <a:r>
              <a:rPr lang="en-US" sz="60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rPr>
              <a:t>Question break 3</a:t>
            </a:r>
          </a:p>
        </p:txBody>
      </p:sp>
    </p:spTree>
    <p:extLst>
      <p:ext uri="{BB962C8B-B14F-4D97-AF65-F5344CB8AC3E}">
        <p14:creationId xmlns:p14="http://schemas.microsoft.com/office/powerpoint/2010/main" val="2900248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Moving mountains requires a range of techniques - CyberTalk">
            <a:extLst>
              <a:ext uri="{FF2B5EF4-FFF2-40B4-BE49-F238E27FC236}">
                <a16:creationId xmlns:a16="http://schemas.microsoft.com/office/drawing/2014/main" id="{0F559CA5-4151-7445-8B2D-4AF7189E1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6D380-B234-2C44-B77D-4706AC0C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do we do with all that data?</a:t>
            </a:r>
          </a:p>
        </p:txBody>
      </p:sp>
    </p:spTree>
    <p:extLst>
      <p:ext uri="{BB962C8B-B14F-4D97-AF65-F5344CB8AC3E}">
        <p14:creationId xmlns:p14="http://schemas.microsoft.com/office/powerpoint/2010/main" val="1458706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lue paper stripes in a wave shape">
            <a:extLst>
              <a:ext uri="{FF2B5EF4-FFF2-40B4-BE49-F238E27FC236}">
                <a16:creationId xmlns:a16="http://schemas.microsoft.com/office/drawing/2014/main" id="{F31AB727-B245-356F-73A6-30DDC49A1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75" b="1525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90C85-9EB0-8B44-941B-85108AAF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GB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Coding</a:t>
            </a:r>
          </a:p>
        </p:txBody>
      </p:sp>
      <p:sp>
        <p:nvSpPr>
          <p:cNvPr id="20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CC68B-9219-994D-A5C1-DE137161F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Labelling into units (codes, categories, themes)</a:t>
            </a:r>
          </a:p>
          <a:p>
            <a:r>
              <a:rPr lang="en-GB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Organising meaningfully</a:t>
            </a:r>
          </a:p>
          <a:p>
            <a:r>
              <a:rPr lang="en-GB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Searching for connections and patterns</a:t>
            </a:r>
          </a:p>
          <a:p>
            <a:r>
              <a:rPr lang="en-GB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Holistic and reflexive approach</a:t>
            </a:r>
          </a:p>
          <a:p>
            <a:r>
              <a:rPr lang="en-GB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Discovering what is important</a:t>
            </a:r>
          </a:p>
          <a:p>
            <a:r>
              <a:rPr lang="en-GB" sz="24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Deciding what to tell the world</a:t>
            </a:r>
          </a:p>
        </p:txBody>
      </p:sp>
    </p:spTree>
    <p:extLst>
      <p:ext uri="{BB962C8B-B14F-4D97-AF65-F5344CB8AC3E}">
        <p14:creationId xmlns:p14="http://schemas.microsoft.com/office/powerpoint/2010/main" val="29769516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lue Body of Water Under White Clouds · Free Stock Photo">
            <a:extLst>
              <a:ext uri="{FF2B5EF4-FFF2-40B4-BE49-F238E27FC236}">
                <a16:creationId xmlns:a16="http://schemas.microsoft.com/office/drawing/2014/main" id="{D75E0E0A-A0B2-734A-B80C-DACA98DE7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Group 6"/>
          <p:cNvGrpSpPr>
            <a:grpSpLocks/>
          </p:cNvGrpSpPr>
          <p:nvPr/>
        </p:nvGrpSpPr>
        <p:grpSpPr bwMode="auto">
          <a:xfrm>
            <a:off x="1893839" y="1020764"/>
            <a:ext cx="9155030" cy="4111664"/>
            <a:chOff x="369838" y="1276350"/>
            <a:chExt cx="9155030" cy="4112095"/>
          </a:xfrm>
        </p:grpSpPr>
        <p:grpSp>
          <p:nvGrpSpPr>
            <p:cNvPr id="21511" name="Group 3"/>
            <p:cNvGrpSpPr>
              <a:grpSpLocks/>
            </p:cNvGrpSpPr>
            <p:nvPr/>
          </p:nvGrpSpPr>
          <p:grpSpPr bwMode="auto">
            <a:xfrm>
              <a:off x="395288" y="1276350"/>
              <a:ext cx="9129580" cy="3235530"/>
              <a:chOff x="395288" y="1989138"/>
              <a:chExt cx="9129580" cy="3235530"/>
            </a:xfrm>
          </p:grpSpPr>
          <p:sp>
            <p:nvSpPr>
              <p:cNvPr id="21521" name="TextBox 2"/>
              <p:cNvSpPr txBox="1">
                <a:spLocks noChangeArrowheads="1"/>
              </p:cNvSpPr>
              <p:nvPr/>
            </p:nvSpPr>
            <p:spPr bwMode="auto">
              <a:xfrm>
                <a:off x="395288" y="1989138"/>
                <a:ext cx="1223962" cy="369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Coding</a:t>
                </a:r>
              </a:p>
            </p:txBody>
          </p:sp>
          <p:sp>
            <p:nvSpPr>
              <p:cNvPr id="21522" name="TextBox 3"/>
              <p:cNvSpPr txBox="1">
                <a:spLocks noChangeArrowheads="1"/>
              </p:cNvSpPr>
              <p:nvPr/>
            </p:nvSpPr>
            <p:spPr bwMode="auto">
              <a:xfrm>
                <a:off x="2251923" y="2781300"/>
                <a:ext cx="1152525" cy="369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Sorting</a:t>
                </a:r>
              </a:p>
            </p:txBody>
          </p:sp>
          <p:sp>
            <p:nvSpPr>
              <p:cNvPr id="21523" name="TextBox 4"/>
              <p:cNvSpPr txBox="1">
                <a:spLocks noChangeArrowheads="1"/>
              </p:cNvSpPr>
              <p:nvPr/>
            </p:nvSpPr>
            <p:spPr bwMode="auto">
              <a:xfrm>
                <a:off x="4969374" y="3612634"/>
                <a:ext cx="1944687" cy="369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Synthesizing</a:t>
                </a:r>
              </a:p>
            </p:txBody>
          </p:sp>
          <p:sp>
            <p:nvSpPr>
              <p:cNvPr id="21524" name="TextBox 5"/>
              <p:cNvSpPr txBox="1">
                <a:spLocks noChangeArrowheads="1"/>
              </p:cNvSpPr>
              <p:nvPr/>
            </p:nvSpPr>
            <p:spPr bwMode="auto">
              <a:xfrm>
                <a:off x="7796081" y="4855297"/>
                <a:ext cx="1728787" cy="369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 dirty="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Theorizing</a:t>
                </a:r>
              </a:p>
            </p:txBody>
          </p:sp>
          <p:cxnSp>
            <p:nvCxnSpPr>
              <p:cNvPr id="11" name="Elbow Connector 10"/>
              <p:cNvCxnSpPr>
                <a:stCxn id="21521" idx="3"/>
                <a:endCxn id="21522" idx="1"/>
              </p:cNvCxnSpPr>
              <p:nvPr/>
            </p:nvCxnSpPr>
            <p:spPr>
              <a:xfrm>
                <a:off x="1619250" y="2173823"/>
                <a:ext cx="632673" cy="792162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lbow Connector 13"/>
              <p:cNvCxnSpPr>
                <a:stCxn id="21522" idx="3"/>
                <a:endCxn id="21523" idx="1"/>
              </p:cNvCxnSpPr>
              <p:nvPr/>
            </p:nvCxnSpPr>
            <p:spPr>
              <a:xfrm>
                <a:off x="3404448" y="2965985"/>
                <a:ext cx="1564926" cy="831334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lbow Connector 15"/>
              <p:cNvCxnSpPr>
                <a:stCxn id="21523" idx="3"/>
                <a:endCxn id="21524" idx="1"/>
              </p:cNvCxnSpPr>
              <p:nvPr/>
            </p:nvCxnSpPr>
            <p:spPr>
              <a:xfrm>
                <a:off x="6914061" y="3797319"/>
                <a:ext cx="882020" cy="1242663"/>
              </a:xfrm>
              <a:prstGeom prst="bent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12" name="Group 5"/>
            <p:cNvGrpSpPr>
              <a:grpSpLocks/>
            </p:cNvGrpSpPr>
            <p:nvPr/>
          </p:nvGrpSpPr>
          <p:grpSpPr bwMode="auto">
            <a:xfrm>
              <a:off x="369838" y="2549142"/>
              <a:ext cx="8362967" cy="2839303"/>
              <a:chOff x="350076" y="3623364"/>
              <a:chExt cx="8362967" cy="2839303"/>
            </a:xfrm>
          </p:grpSpPr>
          <p:sp>
            <p:nvSpPr>
              <p:cNvPr id="21513" name="TextBox 14"/>
              <p:cNvSpPr txBox="1">
                <a:spLocks noChangeArrowheads="1"/>
              </p:cNvSpPr>
              <p:nvPr/>
            </p:nvSpPr>
            <p:spPr bwMode="auto">
              <a:xfrm>
                <a:off x="7776319" y="6093296"/>
                <a:ext cx="936724" cy="369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80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Theory</a:t>
                </a:r>
              </a:p>
            </p:txBody>
          </p:sp>
          <p:grpSp>
            <p:nvGrpSpPr>
              <p:cNvPr id="21514" name="Group 4"/>
              <p:cNvGrpSpPr>
                <a:grpSpLocks/>
              </p:cNvGrpSpPr>
              <p:nvPr/>
            </p:nvGrpSpPr>
            <p:grpSpPr bwMode="auto">
              <a:xfrm>
                <a:off x="350076" y="3623364"/>
                <a:ext cx="6526262" cy="2628104"/>
                <a:chOff x="350076" y="3623364"/>
                <a:chExt cx="6526262" cy="2628104"/>
              </a:xfrm>
            </p:grpSpPr>
            <p:sp>
              <p:nvSpPr>
                <p:cNvPr id="21515" name="TextBox 1"/>
                <p:cNvSpPr txBox="1">
                  <a:spLocks noChangeArrowheads="1"/>
                </p:cNvSpPr>
                <p:nvPr/>
              </p:nvSpPr>
              <p:spPr bwMode="auto">
                <a:xfrm>
                  <a:off x="350076" y="3623364"/>
                  <a:ext cx="936724" cy="369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800" dirty="0">
                      <a:latin typeface="Helvetica Neue Light" panose="02000403000000020004" pitchFamily="2" charset="0"/>
                      <a:ea typeface="Helvetica Neue Light" panose="02000403000000020004" pitchFamily="2" charset="0"/>
                    </a:rPr>
                    <a:t>Codes</a:t>
                  </a:r>
                </a:p>
              </p:txBody>
            </p:sp>
            <p:sp>
              <p:nvSpPr>
                <p:cNvPr id="21516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232161" y="4438928"/>
                  <a:ext cx="1368152" cy="369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800">
                      <a:latin typeface="Helvetica Neue Light" panose="02000403000000020004" pitchFamily="2" charset="0"/>
                      <a:ea typeface="Helvetica Neue Light" panose="02000403000000020004" pitchFamily="2" charset="0"/>
                    </a:rPr>
                    <a:t>Categories</a:t>
                  </a:r>
                </a:p>
              </p:txBody>
            </p:sp>
            <p:sp>
              <p:nvSpPr>
                <p:cNvPr id="21517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877803" y="5274747"/>
                  <a:ext cx="1044153" cy="369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800">
                      <a:latin typeface="Helvetica Neue Light" panose="02000403000000020004" pitchFamily="2" charset="0"/>
                      <a:ea typeface="Helvetica Neue Light" panose="02000403000000020004" pitchFamily="2" charset="0"/>
                    </a:rPr>
                    <a:t>Themes</a:t>
                  </a:r>
                </a:p>
              </p:txBody>
            </p:sp>
            <p:cxnSp>
              <p:nvCxnSpPr>
                <p:cNvPr id="17" name="Elbow Connector 16"/>
                <p:cNvCxnSpPr/>
                <p:nvPr/>
              </p:nvCxnSpPr>
              <p:spPr>
                <a:xfrm>
                  <a:off x="1462963" y="3808049"/>
                  <a:ext cx="720725" cy="792245"/>
                </a:xfrm>
                <a:prstGeom prst="bentConnector3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Elbow Connector 17"/>
                <p:cNvCxnSpPr/>
                <p:nvPr/>
              </p:nvCxnSpPr>
              <p:spPr>
                <a:xfrm>
                  <a:off x="3780713" y="4666977"/>
                  <a:ext cx="720725" cy="792246"/>
                </a:xfrm>
                <a:prstGeom prst="bentConnector3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Elbow Connector 18"/>
                <p:cNvCxnSpPr/>
                <p:nvPr/>
              </p:nvCxnSpPr>
              <p:spPr>
                <a:xfrm>
                  <a:off x="6155613" y="5459223"/>
                  <a:ext cx="720725" cy="792245"/>
                </a:xfrm>
                <a:prstGeom prst="bentConnector3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1919289" y="5837236"/>
            <a:ext cx="1739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DESCRIPTIVE</a:t>
            </a:r>
          </a:p>
        </p:txBody>
      </p:sp>
      <p:sp>
        <p:nvSpPr>
          <p:cNvPr id="21509" name="TextBox 19"/>
          <p:cNvSpPr txBox="1">
            <a:spLocks noChangeArrowheads="1"/>
          </p:cNvSpPr>
          <p:nvPr/>
        </p:nvSpPr>
        <p:spPr bwMode="auto">
          <a:xfrm>
            <a:off x="8852613" y="5837236"/>
            <a:ext cx="1871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INTERPRETIVE</a:t>
            </a:r>
          </a:p>
        </p:txBody>
      </p:sp>
    </p:spTree>
    <p:extLst>
      <p:ext uri="{BB962C8B-B14F-4D97-AF65-F5344CB8AC3E}">
        <p14:creationId xmlns:p14="http://schemas.microsoft.com/office/powerpoint/2010/main" val="2175502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20711"/>
            <a:ext cx="7772400" cy="1143000"/>
          </a:xfrm>
        </p:spPr>
        <p:txBody>
          <a:bodyPr/>
          <a:lstStyle/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a ‘theme’?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047876"/>
            <a:ext cx="8001000" cy="4189413"/>
          </a:xfrm>
        </p:spPr>
        <p:txBody>
          <a:bodyPr/>
          <a:lstStyle/>
          <a:p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An analytical category that both “describes and explains social phenomena” (Mays and Pope, 2000)</a:t>
            </a:r>
          </a:p>
          <a:p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 means of structuring the data: “Data within themes should cohere together meaningfully, while there should be clear and identifiable distinctions between themes.” (Braun and Clarke, 2006)</a:t>
            </a:r>
          </a:p>
          <a:p>
            <a:r>
              <a:rPr lang="en-GB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An abstract concept that “once identified, appears obvious … indicated by the data rather than concrete entities directly described by the participants” (Morse and Field, 1995)</a:t>
            </a:r>
          </a:p>
          <a:p>
            <a:pPr lvl="1"/>
            <a:endParaRPr lang="en-GB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lvl="1"/>
            <a:endParaRPr lang="en-GB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endParaRPr lang="en-GB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61CD5-3DD1-6340-B7A7-4AD54AC0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764" y="6093657"/>
            <a:ext cx="4750471" cy="5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4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2B058-8114-F712-9B3E-00BC576E1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65E92-7015-1141-968D-883A75E44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 b="1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Format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73A2670-92ED-F341-4D52-2B4E110EB1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798939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2559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870B4-D307-D643-8E31-6CA1ABE53931}"/>
              </a:ext>
            </a:extLst>
          </p:cNvPr>
          <p:cNvSpPr txBox="1"/>
          <p:nvPr/>
        </p:nvSpPr>
        <p:spPr>
          <a:xfrm>
            <a:off x="1196656" y="3129091"/>
            <a:ext cx="9795637" cy="2057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dirty="0">
                <a:solidFill>
                  <a:schemeClr val="bg1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Ways to interpret themes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F689D-C0A8-B947-8194-94513DD4C1DE}"/>
              </a:ext>
            </a:extLst>
          </p:cNvPr>
          <p:cNvSpPr txBox="1"/>
          <p:nvPr/>
        </p:nvSpPr>
        <p:spPr>
          <a:xfrm>
            <a:off x="814387" y="487848"/>
            <a:ext cx="366247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Common to all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Subgroups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Individuals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Hospitals or relationships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C08A5-26ED-7347-97FB-2ADC5CE8DFBD}"/>
              </a:ext>
            </a:extLst>
          </p:cNvPr>
          <p:cNvSpPr txBox="1"/>
          <p:nvPr/>
        </p:nvSpPr>
        <p:spPr>
          <a:xfrm>
            <a:off x="5862098" y="4002309"/>
            <a:ext cx="6100762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Iterative approach</a:t>
            </a:r>
          </a:p>
          <a:p>
            <a:pPr algn="r"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Constant comparison</a:t>
            </a:r>
          </a:p>
          <a:p>
            <a:pPr algn="r"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Deviant/ Disconfirming cases</a:t>
            </a:r>
          </a:p>
          <a:p>
            <a:pPr algn="r"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Illustrative quotes</a:t>
            </a:r>
          </a:p>
          <a:p>
            <a:pPr algn="r"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 to healthcare practice</a:t>
            </a:r>
          </a:p>
          <a:p>
            <a:pPr algn="r"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 to theory</a:t>
            </a:r>
          </a:p>
        </p:txBody>
      </p:sp>
    </p:spTree>
    <p:extLst>
      <p:ext uri="{BB962C8B-B14F-4D97-AF65-F5344CB8AC3E}">
        <p14:creationId xmlns:p14="http://schemas.microsoft.com/office/powerpoint/2010/main" val="1783832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893B-1496-4E75-BDD3-F69C2EC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 analysis</a:t>
            </a:r>
            <a:endParaRPr lang="en-GB" sz="3200" dirty="0">
              <a:solidFill>
                <a:srgbClr val="595959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4B03-9FBD-4419-8A99-255A41CB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786408" cy="377043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Thematic content analysis 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May use framework method</a:t>
            </a:r>
          </a:p>
          <a:p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Keep comparing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Contradiction important</a:t>
            </a: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Reflexivity essential</a:t>
            </a:r>
          </a:p>
          <a:p>
            <a:pPr marL="0" indent="0">
              <a:buNone/>
            </a:pPr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 use NVivo software (UoB license)</a:t>
            </a:r>
          </a:p>
        </p:txBody>
      </p:sp>
      <p:pic>
        <p:nvPicPr>
          <p:cNvPr id="4" name="Picture 2" descr="Lazy panda cartoon, vector illustration Stock Vector | Adobe Stock">
            <a:extLst>
              <a:ext uri="{FF2B5EF4-FFF2-40B4-BE49-F238E27FC236}">
                <a16:creationId xmlns:a16="http://schemas.microsoft.com/office/drawing/2014/main" id="{6E017F12-0C43-4546-89F8-C046E52E9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36531" r="27028" b="34372"/>
          <a:stretch/>
        </p:blipFill>
        <p:spPr bwMode="auto">
          <a:xfrm>
            <a:off x="6781801" y="1925118"/>
            <a:ext cx="4797056" cy="30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427EED-7969-9341-8BFD-AAD04B43C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272BC7-DA43-F548-B2B6-7CDE51E36E53}"/>
              </a:ext>
            </a:extLst>
          </p:cNvPr>
          <p:cNvSpPr txBox="1"/>
          <p:nvPr/>
        </p:nvSpPr>
        <p:spPr>
          <a:xfrm>
            <a:off x="7944592" y="4892524"/>
            <a:ext cx="272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Applied </a:t>
            </a:r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</a:t>
            </a:r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4124696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Giant Panda Sleeping On A Tree, China Photo">
            <a:extLst>
              <a:ext uri="{FF2B5EF4-FFF2-40B4-BE49-F238E27FC236}">
                <a16:creationId xmlns:a16="http://schemas.microsoft.com/office/drawing/2014/main" id="{6A771BAB-693E-2443-A656-07263A0E6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 b="6006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AF033-9B7F-754E-9A44-4C2AD5FB3BB3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7642225" algn="l"/>
              </a:tabLst>
            </a:pPr>
            <a:r>
              <a:rPr lang="en-US" sz="6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j-cs"/>
              </a:rPr>
              <a:t>Question break 4</a:t>
            </a:r>
          </a:p>
        </p:txBody>
      </p:sp>
    </p:spTree>
    <p:extLst>
      <p:ext uri="{BB962C8B-B14F-4D97-AF65-F5344CB8AC3E}">
        <p14:creationId xmlns:p14="http://schemas.microsoft.com/office/powerpoint/2010/main" val="419766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FD399-E239-5544-89EA-B84B0B36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1967030"/>
            <a:ext cx="6935759" cy="299304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Part 3. </a:t>
            </a:r>
            <a:br>
              <a:rPr lang="en-US" sz="72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72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How close is it to (</a:t>
            </a:r>
            <a:r>
              <a:rPr lang="en-US" sz="7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a) </a:t>
            </a:r>
            <a:r>
              <a:rPr lang="en-US" sz="72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truth?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901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Quality in qualitative research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GB" alt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Not the same as trials!</a:t>
            </a:r>
          </a:p>
          <a:p>
            <a:pPr>
              <a:spcAft>
                <a:spcPts val="1200"/>
              </a:spcAft>
              <a:defRPr/>
            </a:pPr>
            <a:r>
              <a:rPr lang="en-GB" alt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 ‘single truth’</a:t>
            </a:r>
          </a:p>
          <a:p>
            <a:pPr>
              <a:spcAft>
                <a:spcPts val="1200"/>
              </a:spcAft>
              <a:defRPr/>
            </a:pPr>
            <a:r>
              <a:rPr lang="en-GB" alt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Bias not relevant (deviation from single truth)</a:t>
            </a:r>
          </a:p>
          <a:p>
            <a:pPr>
              <a:spcAft>
                <a:spcPts val="1200"/>
              </a:spcAft>
              <a:defRPr/>
            </a:pPr>
            <a:endParaRPr lang="en-GB" altLang="en-US" sz="20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GB" altLang="en-US" sz="2000" b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Q: How compelling are the reasons to accept ‘this’ version of the truth in context </a:t>
            </a:r>
          </a:p>
          <a:p>
            <a:pPr>
              <a:spcAft>
                <a:spcPts val="1200"/>
              </a:spcAft>
              <a:defRPr/>
            </a:pPr>
            <a:endParaRPr lang="en-GB" altLang="en-US" sz="2000" b="1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 algn="ctr">
              <a:spcAft>
                <a:spcPts val="1200"/>
              </a:spcAft>
              <a:buNone/>
              <a:defRPr/>
            </a:pPr>
            <a:r>
              <a:rPr lang="en-GB" altLang="en-US" sz="2000" u="sng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Embraces and manages subjectivity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4610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A6E8CE2-3B25-A14F-A29B-0925B6146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b="43495"/>
          <a:stretch/>
        </p:blipFill>
        <p:spPr bwMode="auto">
          <a:xfrm>
            <a:off x="-14287" y="0"/>
            <a:ext cx="12192000" cy="202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12163426" cy="2020796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GB" sz="4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All about </a:t>
            </a:r>
            <a:r>
              <a:rPr lang="en-GB" sz="4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trustworthiness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94429"/>
              </p:ext>
            </p:extLst>
          </p:nvPr>
        </p:nvGraphicFramePr>
        <p:xfrm>
          <a:off x="2380160" y="3432098"/>
          <a:ext cx="3312368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i="0" dirty="0">
                          <a:solidFill>
                            <a:srgbClr val="92D05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Credibility</a:t>
                      </a:r>
                    </a:p>
                    <a:p>
                      <a:endParaRPr lang="en-GB" sz="2400" b="1" i="0" dirty="0">
                        <a:solidFill>
                          <a:srgbClr val="92D05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i="0" dirty="0">
                          <a:solidFill>
                            <a:srgbClr val="92D05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Transferability</a:t>
                      </a:r>
                    </a:p>
                    <a:p>
                      <a:endParaRPr lang="en-GB" sz="2400" b="1" i="0" dirty="0">
                        <a:solidFill>
                          <a:srgbClr val="92D05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i="0" dirty="0">
                          <a:solidFill>
                            <a:srgbClr val="92D05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Dependability</a:t>
                      </a:r>
                    </a:p>
                    <a:p>
                      <a:endParaRPr lang="en-GB" sz="2400" b="1" i="0" dirty="0">
                        <a:solidFill>
                          <a:srgbClr val="92D05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i="0" dirty="0">
                          <a:solidFill>
                            <a:srgbClr val="92D05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Confirmability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5129" y="253365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40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Qualitative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352567"/>
              </p:ext>
            </p:extLst>
          </p:nvPr>
        </p:nvGraphicFramePr>
        <p:xfrm>
          <a:off x="5836543" y="3429000"/>
          <a:ext cx="502195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1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Internal validity</a:t>
                      </a:r>
                    </a:p>
                    <a:p>
                      <a:endParaRPr lang="en-GB" sz="2400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External</a:t>
                      </a:r>
                      <a:r>
                        <a:rPr lang="en-GB" sz="2400" b="0" i="0" baseline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validity (or generalisability)</a:t>
                      </a:r>
                    </a:p>
                    <a:p>
                      <a:endParaRPr lang="en-GB" sz="2400" b="0" i="0" baseline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Reliability</a:t>
                      </a:r>
                    </a:p>
                    <a:p>
                      <a:endParaRPr lang="en-GB" sz="2400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Objectivity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5A48A2-36A9-7C42-BD70-353068268453}"/>
              </a:ext>
            </a:extLst>
          </p:cNvPr>
          <p:cNvSpPr txBox="1"/>
          <p:nvPr/>
        </p:nvSpPr>
        <p:spPr>
          <a:xfrm>
            <a:off x="4377953" y="2533650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40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Quantitative</a:t>
            </a:r>
          </a:p>
        </p:txBody>
      </p:sp>
    </p:spTree>
    <p:extLst>
      <p:ext uri="{BB962C8B-B14F-4D97-AF65-F5344CB8AC3E}">
        <p14:creationId xmlns:p14="http://schemas.microsoft.com/office/powerpoint/2010/main" val="17323899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SIMPLUS® VQ Dial - SSIMWAVE">
            <a:extLst>
              <a:ext uri="{FF2B5EF4-FFF2-40B4-BE49-F238E27FC236}">
                <a16:creationId xmlns:a16="http://schemas.microsoft.com/office/drawing/2014/main" id="{650E83B7-F853-CD41-B3A6-4BD6E9FF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1" y="343704"/>
            <a:ext cx="5041096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598054"/>
              </p:ext>
            </p:extLst>
          </p:nvPr>
        </p:nvGraphicFramePr>
        <p:xfrm>
          <a:off x="342651" y="1058376"/>
          <a:ext cx="8229600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0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Credibility</a:t>
                      </a:r>
                    </a:p>
                    <a:p>
                      <a:r>
                        <a:rPr lang="en-GB" sz="1600" b="0" i="0" kern="1200" baseline="0" dirty="0">
                          <a:solidFill>
                            <a:schemeClr val="tx1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(Internal validity)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Prolonged engagement</a:t>
                      </a:r>
                    </a:p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Persistent observation</a:t>
                      </a:r>
                    </a:p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Triangulation</a:t>
                      </a:r>
                    </a:p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Peer debriefing</a:t>
                      </a:r>
                    </a:p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Negative case analysis</a:t>
                      </a:r>
                    </a:p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Member checking</a:t>
                      </a:r>
                    </a:p>
                    <a:p>
                      <a:endParaRPr lang="en-GB" sz="18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Transferability</a:t>
                      </a:r>
                    </a:p>
                    <a:p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(external validity or generalisability)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Thick description</a:t>
                      </a:r>
                    </a:p>
                    <a:p>
                      <a:endParaRPr lang="en-GB" sz="18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Dependability</a:t>
                      </a:r>
                    </a:p>
                    <a:p>
                      <a:r>
                        <a:rPr lang="en-GB" sz="16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(reliability)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Linked to credibility</a:t>
                      </a:r>
                    </a:p>
                    <a:p>
                      <a:r>
                        <a:rPr lang="en-GB" sz="1800" b="0" i="0" baseline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Data saturation</a:t>
                      </a:r>
                    </a:p>
                    <a:p>
                      <a:r>
                        <a:rPr lang="en-GB" sz="1800" b="0" i="0" baseline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Double coding</a:t>
                      </a:r>
                    </a:p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Audit</a:t>
                      </a:r>
                      <a:r>
                        <a:rPr lang="en-GB" sz="1800" b="0" i="0" baseline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 (</a:t>
                      </a:r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“inquiry audit” or audit trail)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kern="120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Confirmability</a:t>
                      </a:r>
                    </a:p>
                    <a:p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(objectivity)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Triangulation</a:t>
                      </a:r>
                    </a:p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Audit</a:t>
                      </a:r>
                      <a:r>
                        <a:rPr lang="en-GB" sz="1800" b="0" i="0" baseline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 (</a:t>
                      </a:r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“inquiry audit” or audit trail)</a:t>
                      </a:r>
                    </a:p>
                    <a:p>
                      <a:endParaRPr lang="en-GB" sz="18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0" i="0" kern="120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All four criteria</a:t>
                      </a:r>
                      <a:endParaRPr lang="en-GB" sz="2400" b="0" i="0" kern="1200" dirty="0">
                        <a:solidFill>
                          <a:schemeClr val="tx1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latin typeface="Helvetica Neue Thin" panose="020B0403020202020204" pitchFamily="34" charset="0"/>
                          <a:ea typeface="Helvetica Neue Thin" panose="020B0403020202020204" pitchFamily="34" charset="0"/>
                        </a:rPr>
                        <a:t>Reflexive journal</a:t>
                      </a:r>
                    </a:p>
                    <a:p>
                      <a:endParaRPr lang="en-GB" sz="1800" b="0" i="0" dirty="0"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0107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FD399-E239-5544-89EA-B84B0B36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8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Part 4. </a:t>
            </a:r>
            <a:br>
              <a:rPr lang="en-US" sz="68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en-US" sz="68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How do we describe that truth?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5557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 descr="Rehearsing the Future - Library - Google Design">
            <a:extLst>
              <a:ext uri="{FF2B5EF4-FFF2-40B4-BE49-F238E27FC236}">
                <a16:creationId xmlns:a16="http://schemas.microsoft.com/office/drawing/2014/main" id="{10F0B31D-45DB-CE44-A12B-3BB58DF56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944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5096A1-4923-9B43-8761-8A8B0A91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PANDA publication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A1BD4-B5D5-EE44-AC78-CF12BF1E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788969" cy="5234926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No ‘%’ (except in patient features)</a:t>
            </a:r>
          </a:p>
          <a:p>
            <a:r>
              <a:rPr lang="en-GB" sz="2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No ‘how many’</a:t>
            </a:r>
          </a:p>
          <a:p>
            <a:endParaRPr lang="en-GB" sz="2400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GB" sz="2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What, how and why we’ve come to patient priorities</a:t>
            </a:r>
          </a:p>
          <a:p>
            <a:r>
              <a:rPr lang="en-GB" sz="2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‘Thick description’ – context ++</a:t>
            </a:r>
          </a:p>
          <a:p>
            <a:r>
              <a:rPr lang="en-GB" sz="2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Illustrative quotes</a:t>
            </a:r>
          </a:p>
          <a:p>
            <a:r>
              <a:rPr lang="en-GB" sz="2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One section per priority </a:t>
            </a:r>
          </a:p>
          <a:p>
            <a:r>
              <a:rPr lang="en-GB" sz="24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Summary table / visual abstract</a:t>
            </a:r>
          </a:p>
        </p:txBody>
      </p:sp>
    </p:spTree>
    <p:extLst>
      <p:ext uri="{BB962C8B-B14F-4D97-AF65-F5344CB8AC3E}">
        <p14:creationId xmlns:p14="http://schemas.microsoft.com/office/powerpoint/2010/main" val="2098466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759570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Qualitative publishing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1821979"/>
            <a:ext cx="7916416" cy="5616624"/>
          </a:xfrm>
        </p:spPr>
        <p:txBody>
          <a:bodyPr>
            <a:normAutofit/>
          </a:bodyPr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COREQ checklist</a:t>
            </a:r>
          </a:p>
          <a:p>
            <a:pPr lvl="1"/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Not as straightforward as CONSORT for trials</a:t>
            </a:r>
          </a:p>
          <a:p>
            <a:pPr lvl="1"/>
            <a:endParaRPr lang="en-GB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Few expert reviewers in specialty journals</a:t>
            </a:r>
          </a:p>
          <a:p>
            <a:pPr marL="0" indent="0">
              <a:buNone/>
            </a:pPr>
            <a:endParaRPr lang="en-GB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Two things to ensure:</a:t>
            </a:r>
          </a:p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Descriptive, interpretative, theoretical validity</a:t>
            </a:r>
          </a:p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Alignment to a chosen methodology </a:t>
            </a:r>
          </a:p>
        </p:txBody>
      </p:sp>
    </p:spTree>
    <p:extLst>
      <p:ext uri="{BB962C8B-B14F-4D97-AF65-F5344CB8AC3E}">
        <p14:creationId xmlns:p14="http://schemas.microsoft.com/office/powerpoint/2010/main" val="207161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7B7B3-3F7F-A54F-9E01-8B14C6FB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Challenges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023B-B566-F948-A410-9CA4463B7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764299" cy="4351338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Limited examples in:</a:t>
            </a:r>
          </a:p>
          <a:p>
            <a:pPr lvl="1"/>
            <a:r>
              <a:rPr lang="en-GB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Surgery</a:t>
            </a:r>
          </a:p>
          <a:p>
            <a:pPr lvl="1"/>
            <a:r>
              <a:rPr lang="en-GB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LMICS</a:t>
            </a:r>
            <a:endParaRPr lang="en-GB" sz="32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buNone/>
            </a:pPr>
            <a:endParaRPr lang="en-GB" sz="32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0" indent="0">
              <a:buNone/>
            </a:pPr>
            <a:endParaRPr lang="en-GB" sz="32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r"/>
            <a:r>
              <a:rPr lang="en-GB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Reflexivity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Sharing perspectives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Learning journey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D8523DA-5DA6-9F45-B9FF-B382B158701D}"/>
              </a:ext>
            </a:extLst>
          </p:cNvPr>
          <p:cNvSpPr txBox="1"/>
          <p:nvPr/>
        </p:nvSpPr>
        <p:spPr>
          <a:xfrm>
            <a:off x="192833" y="6026451"/>
            <a:ext cx="10673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u="sng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Today not about CEI</a:t>
            </a:r>
            <a:r>
              <a:rPr lang="en-GB" sz="2800" b="1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but informed by community partners</a:t>
            </a:r>
            <a:endParaRPr lang="en-GB" sz="2800" b="1" u="sng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734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Explainer: what is peer review?">
            <a:extLst>
              <a:ext uri="{FF2B5EF4-FFF2-40B4-BE49-F238E27FC236}">
                <a16:creationId xmlns:a16="http://schemas.microsoft.com/office/drawing/2014/main" id="{3EC5B16D-3895-8E48-A645-4A889BFDC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517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ADC43B-7500-3248-8579-3C1299A5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2" y="30654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Peer review</a:t>
            </a:r>
            <a:br>
              <a:rPr lang="en-US" sz="6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GB" sz="2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the research, as reported, illuminate the subjective meaning, actions, and context of those being researched?’</a:t>
            </a:r>
            <a:endParaRPr lang="en-US" sz="6000" i="1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86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GB" sz="480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Criteria 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Evidence of responsiveness to social context and flexibility of design</a:t>
            </a:r>
          </a:p>
          <a:p>
            <a:endParaRPr lang="en-GB" sz="180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‘Is there evidence of the adaption and responsiveness of the research design to the circumstances and issues of real-life social settings met during the course of the study?’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‘the hallmark of good qualitative research is its variability, rather than its standardisation’</a:t>
            </a:r>
          </a:p>
        </p:txBody>
      </p:sp>
    </p:spTree>
    <p:extLst>
      <p:ext uri="{BB962C8B-B14F-4D97-AF65-F5344CB8AC3E}">
        <p14:creationId xmlns:p14="http://schemas.microsoft.com/office/powerpoint/2010/main" val="3745062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Criteria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Evidence of theoretical or purposive sampling</a:t>
            </a:r>
          </a:p>
          <a:p>
            <a:endParaRPr lang="en-GB" sz="32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‘Does the sample produce the type of knowledge necessary to understand the structures and processes within which the individuals or situations are located?’</a:t>
            </a:r>
          </a:p>
        </p:txBody>
      </p:sp>
    </p:spTree>
    <p:extLst>
      <p:ext uri="{BB962C8B-B14F-4D97-AF65-F5344CB8AC3E}">
        <p14:creationId xmlns:p14="http://schemas.microsoft.com/office/powerpoint/2010/main" val="7885175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GB" sz="48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Criteria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Evidence of adequate description</a:t>
            </a:r>
          </a:p>
          <a:p>
            <a:endParaRPr lang="en-GB" sz="18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‘Is the description provided detailed enough to allow the researcher or reader to interpret the meaning and context of what is being researched?’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Think ‘thin’ and ‘thick’ description</a:t>
            </a:r>
          </a:p>
        </p:txBody>
      </p:sp>
    </p:spTree>
    <p:extLst>
      <p:ext uri="{BB962C8B-B14F-4D97-AF65-F5344CB8AC3E}">
        <p14:creationId xmlns:p14="http://schemas.microsoft.com/office/powerpoint/2010/main" val="1489889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GB" sz="48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Criteria 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Evidence of data quality</a:t>
            </a:r>
          </a:p>
          <a:p>
            <a:endParaRPr lang="en-GB" sz="18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‘How are different sources of knowledge about the same issue compared and contrasted?’</a:t>
            </a: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‘Are subjective perceptions and experiences treated as knowledge in their own right?’</a:t>
            </a:r>
          </a:p>
          <a:p>
            <a:pPr marL="2743200" lvl="6" indent="0">
              <a:buNone/>
            </a:pPr>
            <a:endParaRPr lang="en-GB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Rendering transparent the processes by which the data have been collected, </a:t>
            </a:r>
            <a:r>
              <a:rPr lang="en-GB" sz="1800" dirty="0" err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analyzed</a:t>
            </a:r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 and presented (including considering the involvement of the researcher)</a:t>
            </a:r>
          </a:p>
        </p:txBody>
      </p:sp>
    </p:spTree>
    <p:extLst>
      <p:ext uri="{BB962C8B-B14F-4D97-AF65-F5344CB8AC3E}">
        <p14:creationId xmlns:p14="http://schemas.microsoft.com/office/powerpoint/2010/main" val="2049685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GB" sz="48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Criteria 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Evidence of theoretical and conceptual adequacy</a:t>
            </a:r>
          </a:p>
          <a:p>
            <a:endParaRPr lang="en-GB" sz="18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pPr lvl="1"/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‘How does the research move from a descriptions of the data, through quotation or examples, to an analysis and interpretation of the meaning and significance of it?’ (constant comparison)</a:t>
            </a:r>
          </a:p>
        </p:txBody>
      </p:sp>
    </p:spTree>
    <p:extLst>
      <p:ext uri="{BB962C8B-B14F-4D97-AF65-F5344CB8AC3E}">
        <p14:creationId xmlns:p14="http://schemas.microsoft.com/office/powerpoint/2010/main" val="16457836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12AC23-F046-4DC5-9B92-07CA6CC7C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5AAFE7-143D-45AC-B616-09521E0F5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5DB72-E109-4D37-B6DD-C328D53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4EE77-74D1-42B4-801B-40B35A68C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152B4E-1BCF-43D1-814C-F560CEB52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486774-B7FC-480F-9AAF-9F55F4C43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FA6A4C-BA1F-4EF8-B3BD-F28CB66DE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F89DB3-EA73-4FD0-AACB-5FE32C149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AB203A-25C6-422F-9DB6-C69F0EE9F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74730A1-7A3A-4ACF-965D-A6DCEC7DB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D1A1F-B200-4444-AE01-EFC97AF7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4" y="1042604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E4CB9D-2256-4786-8DDF-ADFBF353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0841E3-DFCC-429A-B907-8B06EDB1E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54698A1-0C53-4620-97E1-B4689288C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DBDFF7F-BD40-4085-952D-F6EC5908D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29CA06-4FE5-44A6-8D40-A9C36449C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8E6F37-AE05-46BF-A77F-5505926E9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6F5ECB-975C-4A38-BD48-A3C2B38E9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F36011-C922-4FD6-B09D-781A87054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FD3DC2-6A33-4C9E-B0F5-5D6209717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4F800E-82BC-4AEF-9F07-7F95C8B8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30936"/>
            <a:ext cx="4989918" cy="5478640"/>
          </a:xfrm>
          <a:noFill/>
        </p:spPr>
        <p:txBody>
          <a:bodyPr anchor="ctr">
            <a:normAutofit/>
          </a:bodyPr>
          <a:lstStyle/>
          <a:p>
            <a:r>
              <a:rPr lang="en-GB" sz="480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Criteria 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D9C5DD-B8B3-46A0-8FBC-EE462F96C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01066" y="497785"/>
            <a:ext cx="5678424" cy="56748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100000">
                <a:schemeClr val="tx1"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946" y="630936"/>
            <a:ext cx="4982273" cy="5478672"/>
          </a:xfrm>
          <a:noFill/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Potential for assessing typicality</a:t>
            </a:r>
          </a:p>
          <a:p>
            <a:endParaRPr lang="en-GB" sz="32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GB" sz="18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‘What claims are being made for the generalizability of the findings to either other bodies of knowledge or to other populations or groups?’</a:t>
            </a:r>
          </a:p>
        </p:txBody>
      </p:sp>
    </p:spTree>
    <p:extLst>
      <p:ext uri="{BB962C8B-B14F-4D97-AF65-F5344CB8AC3E}">
        <p14:creationId xmlns:p14="http://schemas.microsoft.com/office/powerpoint/2010/main" val="22767301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 descr="1,669 Sleeping Panda Stock Photos, Pictures &amp; Royalty-Free Images - iStock">
            <a:extLst>
              <a:ext uri="{FF2B5EF4-FFF2-40B4-BE49-F238E27FC236}">
                <a16:creationId xmlns:a16="http://schemas.microsoft.com/office/drawing/2014/main" id="{EE1C92D5-FC5E-3E47-B27D-8FE4423A5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" b="1352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AF033-9B7F-754E-9A44-4C2AD5FB3BB3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7642225" algn="l"/>
              </a:tabLst>
            </a:pPr>
            <a:r>
              <a:rPr lang="en-US" sz="6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+mj-cs"/>
              </a:rPr>
              <a:t>Question break 5</a:t>
            </a:r>
          </a:p>
        </p:txBody>
      </p:sp>
    </p:spTree>
    <p:extLst>
      <p:ext uri="{BB962C8B-B14F-4D97-AF65-F5344CB8AC3E}">
        <p14:creationId xmlns:p14="http://schemas.microsoft.com/office/powerpoint/2010/main" val="128891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893B-1496-4E75-BDD3-F69C2EC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43" y="640229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595959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 next steps</a:t>
            </a:r>
            <a:endParaRPr lang="en-GB" sz="3200" dirty="0">
              <a:solidFill>
                <a:srgbClr val="595959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4B03-9FBD-4419-8A99-255A41CB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1" y="2447337"/>
            <a:ext cx="4852953" cy="3770434"/>
          </a:xfrm>
        </p:spPr>
        <p:txBody>
          <a:bodyPr anchor="t">
            <a:normAutofit lnSpcReduction="10000"/>
          </a:bodyPr>
          <a:lstStyle/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Takeaway and process – a lot!</a:t>
            </a:r>
          </a:p>
          <a:p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Pilot in first 1-2 patients</a:t>
            </a:r>
          </a:p>
          <a:p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Remember </a:t>
            </a:r>
            <a:r>
              <a:rPr lang="en-US" sz="2000" b="1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CEI</a:t>
            </a:r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major secondary aim</a:t>
            </a:r>
          </a:p>
          <a:p>
            <a:endParaRPr lang="en-US" sz="2000" dirty="0">
              <a:solidFill>
                <a:srgbClr val="59595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Team meeting</a:t>
            </a:r>
          </a:p>
          <a:p>
            <a:pPr lvl="1"/>
            <a:r>
              <a:rPr lang="en-US" sz="16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Language</a:t>
            </a:r>
          </a:p>
          <a:p>
            <a:pPr lvl="1"/>
            <a:r>
              <a:rPr lang="en-US" sz="16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Topic guide improvement</a:t>
            </a:r>
          </a:p>
          <a:p>
            <a:pPr lvl="1"/>
            <a:r>
              <a:rPr lang="en-US" sz="16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Emerging themes</a:t>
            </a:r>
          </a:p>
          <a:p>
            <a:pPr lvl="1"/>
            <a:r>
              <a:rPr lang="en-US" sz="16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Reflexivity </a:t>
            </a:r>
          </a:p>
        </p:txBody>
      </p:sp>
      <p:pic>
        <p:nvPicPr>
          <p:cNvPr id="4" name="Picture 2" descr="Lazy panda cartoon, vector illustration Stock Vector | Adobe Stock">
            <a:extLst>
              <a:ext uri="{FF2B5EF4-FFF2-40B4-BE49-F238E27FC236}">
                <a16:creationId xmlns:a16="http://schemas.microsoft.com/office/drawing/2014/main" id="{6E017F12-0C43-4546-89F8-C046E52E9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36531" r="27028" b="34372"/>
          <a:stretch/>
        </p:blipFill>
        <p:spPr bwMode="auto">
          <a:xfrm>
            <a:off x="6781801" y="1925118"/>
            <a:ext cx="4797056" cy="30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0E273-0EF2-1D4C-983A-AA87D82EB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86" y="5931264"/>
            <a:ext cx="4750471" cy="573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5F6D3-4DF8-2E44-B5E9-103E7A5A1E21}"/>
              </a:ext>
            </a:extLst>
          </p:cNvPr>
          <p:cNvSpPr txBox="1"/>
          <p:nvPr/>
        </p:nvSpPr>
        <p:spPr>
          <a:xfrm>
            <a:off x="7944592" y="4892524"/>
            <a:ext cx="272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Applied </a:t>
            </a:r>
            <a:r>
              <a:rPr lang="en-GB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PANDA</a:t>
            </a:r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18444814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82BF5E8-14AE-5F4C-9F62-BCFC6D41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95" y="643466"/>
            <a:ext cx="1041320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4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E3DA-A053-B847-9415-A7A887470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4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Past experiences</a:t>
            </a:r>
          </a:p>
        </p:txBody>
      </p:sp>
      <p:pic>
        <p:nvPicPr>
          <p:cNvPr id="5122" name="Picture 2" descr="हात वर करा Illustration - Twinkl">
            <a:extLst>
              <a:ext uri="{FF2B5EF4-FFF2-40B4-BE49-F238E27FC236}">
                <a16:creationId xmlns:a16="http://schemas.microsoft.com/office/drawing/2014/main" id="{42056962-EC51-9D45-B643-478058106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7"/>
          <a:stretch/>
        </p:blipFill>
        <p:spPr bwMode="auto">
          <a:xfrm>
            <a:off x="2095500" y="3602782"/>
            <a:ext cx="8001000" cy="329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16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A0B5-0259-B040-99A4-CDE00C12B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731" y="-669733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/>
              <a:t>Qualitative research </a:t>
            </a:r>
            <a:br>
              <a:rPr lang="en-GB" dirty="0"/>
            </a:br>
            <a:r>
              <a:rPr lang="en-GB" sz="3200" dirty="0"/>
              <a:t>Care around the time of surgery in LMICs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7716A-F05C-C046-99DF-5A11C458F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407" y="5128047"/>
            <a:ext cx="9144000" cy="1655762"/>
          </a:xfrm>
        </p:spPr>
        <p:txBody>
          <a:bodyPr>
            <a:normAutofit/>
          </a:bodyPr>
          <a:lstStyle/>
          <a:p>
            <a:r>
              <a:rPr lang="en-GB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PANDA project launch</a:t>
            </a:r>
          </a:p>
        </p:txBody>
      </p:sp>
      <p:pic>
        <p:nvPicPr>
          <p:cNvPr id="4104" name="Picture 8" descr="143 Cute Panda Cartoon Waving Illustrations &amp; Clip Art - iStock">
            <a:extLst>
              <a:ext uri="{FF2B5EF4-FFF2-40B4-BE49-F238E27FC236}">
                <a16:creationId xmlns:a16="http://schemas.microsoft.com/office/drawing/2014/main" id="{1189E6F1-46B3-7546-B401-7251B7A96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1" b="27663"/>
          <a:stretch/>
        </p:blipFill>
        <p:spPr bwMode="auto">
          <a:xfrm>
            <a:off x="2393731" y="1785265"/>
            <a:ext cx="6858000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C4B8B-9CFB-DF45-8A5C-3A788816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07" y="5806404"/>
            <a:ext cx="6527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695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FD399-E239-5544-89EA-B84B0B36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kern="12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Extra materials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237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Angled shot of pen on a graph">
            <a:extLst>
              <a:ext uri="{FF2B5EF4-FFF2-40B4-BE49-F238E27FC236}">
                <a16:creationId xmlns:a16="http://schemas.microsoft.com/office/drawing/2014/main" id="{11A3FB4F-24E9-CA83-E988-2BF183238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65" b="78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Thematic analysis 1 </a:t>
            </a:r>
            <a:r>
              <a:rPr lang="en-GB" sz="24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(Braun &amp; Clarke 2008)</a:t>
            </a:r>
            <a:endParaRPr lang="en-GB" sz="4000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6-step process of developing and refining themes described by Braun &amp; Clarke from their experience of teaching qualitative analysis:</a:t>
            </a:r>
          </a:p>
          <a:p>
            <a:pPr lvl="1">
              <a:buFont typeface="+mj-lt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Familiarising yourself with your data</a:t>
            </a:r>
          </a:p>
          <a:p>
            <a:pPr lvl="1"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Generating initial codes</a:t>
            </a:r>
          </a:p>
          <a:p>
            <a:pPr lvl="1"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Searching for themes</a:t>
            </a:r>
          </a:p>
          <a:p>
            <a:pPr lvl="1"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Reviewing the themes</a:t>
            </a:r>
          </a:p>
          <a:p>
            <a:pPr lvl="1">
              <a:buFont typeface="+mj-lt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Defining and naming themes</a:t>
            </a:r>
          </a:p>
          <a:p>
            <a:pPr lvl="1">
              <a:buFont typeface="+mj-lt"/>
              <a:buAutoNum type="arabicPeriod"/>
            </a:pPr>
            <a:r>
              <a:rPr lang="en-GB" sz="200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Writing up your analysis</a:t>
            </a:r>
          </a:p>
          <a:p>
            <a:endParaRPr lang="en-GB" sz="200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01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BAA46C87-7B5F-A179-CCA5-9FCF85880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OSOP – A useful technique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26D0C1B-A02A-DDB0-93A7-8D0BD20F61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304784"/>
              </p:ext>
            </p:extLst>
          </p:nvPr>
        </p:nvGraphicFramePr>
        <p:xfrm>
          <a:off x="966788" y="20986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983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nancial graphs on a dark display">
            <a:extLst>
              <a:ext uri="{FF2B5EF4-FFF2-40B4-BE49-F238E27FC236}">
                <a16:creationId xmlns:a16="http://schemas.microsoft.com/office/drawing/2014/main" id="{6A2AE0D9-3BF1-DA45-0CDA-4BD3BAE1E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The Framework method </a:t>
            </a:r>
            <a:br>
              <a:rPr lang="en-GB" sz="40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GB" sz="2800" dirty="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(Ritchie &amp; Lewis 2003, Gale 2013)</a:t>
            </a:r>
            <a:endParaRPr lang="en-GB" sz="4000" dirty="0">
              <a:solidFill>
                <a:srgbClr val="FFFFFF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GB" sz="200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Develops a matrix to be able to compare across cases and within cases; however, risks reducing efforts for constant comparison</a:t>
            </a:r>
          </a:p>
          <a:p>
            <a:pPr lvl="2"/>
            <a:r>
              <a:rPr lang="en-GB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Themes in columns</a:t>
            </a:r>
          </a:p>
          <a:p>
            <a:pPr lvl="2"/>
            <a:r>
              <a:rPr lang="en-GB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Cases in rows</a:t>
            </a:r>
          </a:p>
          <a:p>
            <a:r>
              <a:rPr lang="en-GB" sz="200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Useful for data management</a:t>
            </a:r>
          </a:p>
          <a:p>
            <a:pPr lvl="2"/>
            <a:r>
              <a:rPr lang="en-GB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Audit trail</a:t>
            </a:r>
          </a:p>
          <a:p>
            <a:pPr lvl="2"/>
            <a:r>
              <a:rPr lang="en-GB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Data reduction</a:t>
            </a:r>
          </a:p>
        </p:txBody>
      </p:sp>
    </p:spTree>
    <p:extLst>
      <p:ext uri="{BB962C8B-B14F-4D97-AF65-F5344CB8AC3E}">
        <p14:creationId xmlns:p14="http://schemas.microsoft.com/office/powerpoint/2010/main" val="1808152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836" y="550118"/>
            <a:ext cx="10515600" cy="1325563"/>
          </a:xfrm>
        </p:spPr>
        <p:txBody>
          <a:bodyPr/>
          <a:lstStyle/>
          <a:p>
            <a:r>
              <a:rPr lang="en-GB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Framework matrix: PANDA example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623987"/>
              </p:ext>
            </p:extLst>
          </p:nvPr>
        </p:nvGraphicFramePr>
        <p:xfrm>
          <a:off x="1913732" y="2340928"/>
          <a:ext cx="8364536" cy="29311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86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9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1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GB" sz="1800" b="0" i="0" kern="12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Themes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0" i="0" kern="12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0" i="0" kern="12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67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800" b="0" i="0" kern="120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Costs of 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Family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kern="12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Day-to-day</a:t>
                      </a:r>
                    </a:p>
                    <a:p>
                      <a:pPr algn="r"/>
                      <a:r>
                        <a:rPr lang="en-GB" sz="1800" b="0" i="0" kern="120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Emergency, benign (ID1)</a:t>
                      </a:r>
                    </a:p>
                    <a:p>
                      <a:endParaRPr lang="en-GB" b="0" i="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Elective, cancer (ID2)</a:t>
                      </a:r>
                    </a:p>
                    <a:p>
                      <a:endParaRPr lang="en-GB" b="0" i="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0" i="0" dirty="0">
                          <a:solidFill>
                            <a:srgbClr val="002060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Emergency, trauma (ID3)</a:t>
                      </a:r>
                    </a:p>
                    <a:p>
                      <a:endParaRPr lang="en-GB" b="0" i="0" dirty="0">
                        <a:solidFill>
                          <a:srgbClr val="002060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36" y="3293744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95" y="3329629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4" y="3960466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43" y="4585931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94" y="3972561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14" y="4596986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43" y="3991182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94" y="4615493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0E943C4-9D89-2C4D-8A7D-E8E9F7F3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3" y="3329629"/>
            <a:ext cx="9509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7086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9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CASP critical appraisal tool for qualitative research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905564"/>
              </p:ext>
            </p:extLst>
          </p:nvPr>
        </p:nvGraphicFramePr>
        <p:xfrm>
          <a:off x="2064668" y="1472487"/>
          <a:ext cx="8062664" cy="50203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1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1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497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Was there a clear statement of the aims of the research?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2. Is a qualitative methodology appropriate? </a:t>
                      </a:r>
                    </a:p>
                    <a:p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Is it worth continuing ....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497">
                <a:tc>
                  <a:txBody>
                    <a:bodyPr/>
                    <a:lstStyle/>
                    <a:p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3. Was the research design appropriate to address the aims of the research? 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4. Was the recruitment strategy appropriate to the aims of the research? 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6497">
                <a:tc>
                  <a:txBody>
                    <a:bodyPr/>
                    <a:lstStyle/>
                    <a:p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5. Was the data collected in a way that addressed the research issue?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6. Has the relationship between researcher and participants been adequately considered? 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 7. Have ethical issues been taken into consideration? 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  <a:p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8. Was the data analysis sufficiently rigorous? 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64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9. Is there a clear statement of findings? 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  <a:p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baseline="0" dirty="0">
                          <a:solidFill>
                            <a:srgbClr val="002060"/>
                          </a:solidFill>
                          <a:latin typeface="Helvetica Neue Thin" panose="020B0403020202020204" pitchFamily="34" charset="0"/>
                          <a:ea typeface="Helvetica Neue Thin" panose="020B0403020202020204" pitchFamily="34" charset="0"/>
                          <a:cs typeface="+mn-cs"/>
                        </a:rPr>
                        <a:t>10. How valuable is the research? </a:t>
                      </a:r>
                      <a:endParaRPr lang="en-GB" b="0" i="0" dirty="0">
                        <a:solidFill>
                          <a:srgbClr val="002060"/>
                        </a:solidFill>
                        <a:latin typeface="Helvetica Neue Thin" panose="020B0403020202020204" pitchFamily="34" charset="0"/>
                        <a:ea typeface="Helvetica Neue Thin" panose="020B0403020202020204" pitchFamily="34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730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3FD399-E239-5544-89EA-B84B0B36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234" y="2073715"/>
            <a:ext cx="6935759" cy="29930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Part 1. </a:t>
            </a:r>
            <a:br>
              <a:rPr lang="en-US" sz="88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8800" kern="120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What is truth?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001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Philosophical perspectives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" b="6612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  <p:sp>
        <p:nvSpPr>
          <p:cNvPr id="11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1700" y="2048256"/>
            <a:ext cx="5154168" cy="4123944"/>
          </a:xfrm>
        </p:spPr>
        <p:txBody>
          <a:bodyPr anchor="t">
            <a:normAutofit/>
          </a:bodyPr>
          <a:lstStyle/>
          <a:p>
            <a:pPr lvl="1"/>
            <a:r>
              <a:rPr lang="en-GB"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Ontology: what is the nature of the world (and the things in it)</a:t>
            </a:r>
          </a:p>
          <a:p>
            <a:pPr lvl="1"/>
            <a:endParaRPr lang="en-GB" sz="2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GB"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Epistemology: how can we know the world?</a:t>
            </a:r>
          </a:p>
        </p:txBody>
      </p:sp>
    </p:spTree>
    <p:extLst>
      <p:ext uri="{BB962C8B-B14F-4D97-AF65-F5344CB8AC3E}">
        <p14:creationId xmlns:p14="http://schemas.microsoft.com/office/powerpoint/2010/main" val="495501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2792</Words>
  <Application>Microsoft Office PowerPoint</Application>
  <PresentationFormat>Widescreen</PresentationFormat>
  <Paragraphs>516</Paragraphs>
  <Slides>76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Calibri</vt:lpstr>
      <vt:lpstr>Calibri Light</vt:lpstr>
      <vt:lpstr>Helvetica Neue</vt:lpstr>
      <vt:lpstr>Helvetica Neue Light</vt:lpstr>
      <vt:lpstr>Helvetica Neue Light</vt:lpstr>
      <vt:lpstr>Helvetica Neue Medium</vt:lpstr>
      <vt:lpstr>Helvetica Neue Thin</vt:lpstr>
      <vt:lpstr>Helvetica Neue Thin</vt:lpstr>
      <vt:lpstr>Helvetica Neue UltraLight</vt:lpstr>
      <vt:lpstr>Tw Cen MT</vt:lpstr>
      <vt:lpstr>Wingdings</vt:lpstr>
      <vt:lpstr>Office Theme</vt:lpstr>
      <vt:lpstr>Qualitative research  Care around the time of surgery in LMICs</vt:lpstr>
      <vt:lpstr>PowerPoint Presentation</vt:lpstr>
      <vt:lpstr>PowerPoint Presentation</vt:lpstr>
      <vt:lpstr>Four core questions</vt:lpstr>
      <vt:lpstr>Format </vt:lpstr>
      <vt:lpstr>Challenges</vt:lpstr>
      <vt:lpstr>Past experiences</vt:lpstr>
      <vt:lpstr>Part 1.  What is truth?</vt:lpstr>
      <vt:lpstr>Philosophical perspectives</vt:lpstr>
      <vt:lpstr>Ontology</vt:lpstr>
      <vt:lpstr>Epistemology</vt:lpstr>
      <vt:lpstr>Qualitative research</vt:lpstr>
      <vt:lpstr>PowerPoint Presentation</vt:lpstr>
      <vt:lpstr>Part 2.  How do we find (a) truth?</vt:lpstr>
      <vt:lpstr>A shift in perspective…</vt:lpstr>
      <vt:lpstr>What is qualitative research?</vt:lpstr>
      <vt:lpstr>5 important components</vt:lpstr>
      <vt:lpstr>Qualitative reasoning</vt:lpstr>
      <vt:lpstr>Inference</vt:lpstr>
      <vt:lpstr>Qualitative research design</vt:lpstr>
      <vt:lpstr>Choosing a methodology</vt:lpstr>
      <vt:lpstr>Four dimensions  of qualitative research</vt:lpstr>
      <vt:lpstr>PowerPoint Presentation</vt:lpstr>
      <vt:lpstr>PowerPoint Presentation</vt:lpstr>
      <vt:lpstr>Four dimensions  of qualitative research</vt:lpstr>
      <vt:lpstr>PANDA methodology</vt:lpstr>
      <vt:lpstr>PowerPoint Presentation</vt:lpstr>
      <vt:lpstr>Choosing a method</vt:lpstr>
      <vt:lpstr>PowerPoint Presentation</vt:lpstr>
      <vt:lpstr>PowerPoint Presentation</vt:lpstr>
      <vt:lpstr>Sampling</vt:lpstr>
      <vt:lpstr>Types of purposive sampling</vt:lpstr>
      <vt:lpstr>Sample size “Saturation”</vt:lpstr>
      <vt:lpstr>PowerPoint Presentation</vt:lpstr>
      <vt:lpstr>Reflexivity</vt:lpstr>
      <vt:lpstr>A note on ethics</vt:lpstr>
      <vt:lpstr>PowerPoint Presentation</vt:lpstr>
      <vt:lpstr>The topic guide</vt:lpstr>
      <vt:lpstr>PowerPoint Presentation</vt:lpstr>
      <vt:lpstr>PowerPoint Presentation</vt:lpstr>
      <vt:lpstr>Common problems</vt:lpstr>
      <vt:lpstr>After the interview…</vt:lpstr>
      <vt:lpstr>Transcribing</vt:lpstr>
      <vt:lpstr>PANDA method</vt:lpstr>
      <vt:lpstr>PowerPoint Presentation</vt:lpstr>
      <vt:lpstr>What do we do with all that data?</vt:lpstr>
      <vt:lpstr>Coding</vt:lpstr>
      <vt:lpstr>PowerPoint Presentation</vt:lpstr>
      <vt:lpstr>What is a ‘theme’?</vt:lpstr>
      <vt:lpstr>PowerPoint Presentation</vt:lpstr>
      <vt:lpstr>PANDA analysis</vt:lpstr>
      <vt:lpstr>PowerPoint Presentation</vt:lpstr>
      <vt:lpstr>Part 3.  How close is it to (a) truth?</vt:lpstr>
      <vt:lpstr>Quality in qualitative research</vt:lpstr>
      <vt:lpstr>All about trustworthiness</vt:lpstr>
      <vt:lpstr>PowerPoint Presentation</vt:lpstr>
      <vt:lpstr>Part 4.  How do we describe that truth?</vt:lpstr>
      <vt:lpstr>PANDA publication</vt:lpstr>
      <vt:lpstr>Qualitative publishing</vt:lpstr>
      <vt:lpstr>Peer review Does the research, as reported, illuminate the subjective meaning, actions, and context of those being researched?’</vt:lpstr>
      <vt:lpstr>Criteria 1</vt:lpstr>
      <vt:lpstr>Criteria 2</vt:lpstr>
      <vt:lpstr>Criteria 3</vt:lpstr>
      <vt:lpstr>Criteria 4</vt:lpstr>
      <vt:lpstr>Criteria 5</vt:lpstr>
      <vt:lpstr>Criteria 6</vt:lpstr>
      <vt:lpstr>PowerPoint Presentation</vt:lpstr>
      <vt:lpstr>PANDA next steps</vt:lpstr>
      <vt:lpstr>PowerPoint Presentation</vt:lpstr>
      <vt:lpstr>Qualitative research  Care around the time of surgery in LMICs</vt:lpstr>
      <vt:lpstr>Extra materials</vt:lpstr>
      <vt:lpstr>Thematic analysis 1 (Braun &amp; Clarke 2008)</vt:lpstr>
      <vt:lpstr>OSOP – A useful technique</vt:lpstr>
      <vt:lpstr>The Framework method  (Ritchie &amp; Lewis 2003, Gale 2013)</vt:lpstr>
      <vt:lpstr>Framework matrix: PANDA example</vt:lpstr>
      <vt:lpstr>CASP critical appraisal tool for qualitative research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Qualitative research  Care around the time of surgery in low-resource settings</dc:title>
  <dc:subject/>
  <dc:creator>James Glasbey (Cancer and Genomic Sciences)</dc:creator>
  <cp:keywords/>
  <dc:description/>
  <cp:lastModifiedBy>Edward Bywater (Medical and Dental Sciences)</cp:lastModifiedBy>
  <cp:revision>8</cp:revision>
  <dcterms:created xsi:type="dcterms:W3CDTF">2022-03-15T11:18:00Z</dcterms:created>
  <dcterms:modified xsi:type="dcterms:W3CDTF">2022-03-31T11:09:23Z</dcterms:modified>
  <cp:category/>
</cp:coreProperties>
</file>